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4" r:id="rId2"/>
  </p:sldMasterIdLst>
  <p:notesMasterIdLst>
    <p:notesMasterId r:id="rId47"/>
  </p:notesMasterIdLst>
  <p:handoutMasterIdLst>
    <p:handoutMasterId r:id="rId48"/>
  </p:handoutMasterIdLst>
  <p:sldIdLst>
    <p:sldId id="443" r:id="rId3"/>
    <p:sldId id="446" r:id="rId4"/>
    <p:sldId id="448" r:id="rId5"/>
    <p:sldId id="445" r:id="rId6"/>
    <p:sldId id="449" r:id="rId7"/>
    <p:sldId id="451" r:id="rId8"/>
    <p:sldId id="482" r:id="rId9"/>
    <p:sldId id="483" r:id="rId10"/>
    <p:sldId id="450" r:id="rId11"/>
    <p:sldId id="485" r:id="rId12"/>
    <p:sldId id="486" r:id="rId13"/>
    <p:sldId id="484" r:id="rId14"/>
    <p:sldId id="487" r:id="rId15"/>
    <p:sldId id="488" r:id="rId16"/>
    <p:sldId id="489" r:id="rId17"/>
    <p:sldId id="452" r:id="rId18"/>
    <p:sldId id="490" r:id="rId19"/>
    <p:sldId id="491" r:id="rId20"/>
    <p:sldId id="492" r:id="rId21"/>
    <p:sldId id="493" r:id="rId22"/>
    <p:sldId id="494" r:id="rId23"/>
    <p:sldId id="460" r:id="rId24"/>
    <p:sldId id="495" r:id="rId25"/>
    <p:sldId id="496" r:id="rId26"/>
    <p:sldId id="497" r:id="rId27"/>
    <p:sldId id="498" r:id="rId28"/>
    <p:sldId id="499" r:id="rId29"/>
    <p:sldId id="500" r:id="rId30"/>
    <p:sldId id="501" r:id="rId31"/>
    <p:sldId id="502" r:id="rId32"/>
    <p:sldId id="503" r:id="rId33"/>
    <p:sldId id="504" r:id="rId34"/>
    <p:sldId id="505" r:id="rId35"/>
    <p:sldId id="506" r:id="rId36"/>
    <p:sldId id="507" r:id="rId37"/>
    <p:sldId id="508" r:id="rId38"/>
    <p:sldId id="509" r:id="rId39"/>
    <p:sldId id="510" r:id="rId40"/>
    <p:sldId id="511" r:id="rId41"/>
    <p:sldId id="512" r:id="rId42"/>
    <p:sldId id="513" r:id="rId43"/>
    <p:sldId id="514" r:id="rId44"/>
    <p:sldId id="479" r:id="rId45"/>
    <p:sldId id="480"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9F9C"/>
    <a:srgbClr val="FFFFFF"/>
    <a:srgbClr val="9FB8B1"/>
    <a:srgbClr val="86A59C"/>
    <a:srgbClr val="F7F7F7"/>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p:scale>
          <a:sx n="100" d="100"/>
          <a:sy n="100" d="100"/>
        </p:scale>
        <p:origin x="-1062" y="-402"/>
      </p:cViewPr>
      <p:guideLst>
        <p:guide orient="horz" pos="2160"/>
        <p:guide pos="385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方正悠宋体加粗" panose="02010600010101010101" charset="-122"/>
              <a:ea typeface="方正悠宋体加粗" panose="02010600010101010101" charset="-122"/>
              <a:cs typeface="方正悠宋体加粗" panose="0201060001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方正悠宋体加粗" panose="02010600010101010101" charset="-122"/>
              </a:rPr>
              <a:t>2021/5/27</a:t>
            </a:fld>
            <a:endParaRPr lang="zh-CN" altLang="en-US">
              <a:cs typeface="方正悠宋体加粗" panose="0201060001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方正悠宋体加粗" panose="02010600010101010101" charset="-122"/>
              <a:ea typeface="方正悠宋体加粗" panose="02010600010101010101" charset="-122"/>
              <a:cs typeface="方正悠宋体加粗" panose="0201060001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方正悠宋体加粗" panose="02010600010101010101" charset="-122"/>
              </a:rPr>
              <a:t>‹#›</a:t>
            </a:fld>
            <a:endParaRPr lang="zh-CN" altLang="en-US">
              <a:cs typeface="方正悠宋体加粗" panose="02010600010101010101" charset="-122"/>
            </a:endParaRPr>
          </a:p>
        </p:txBody>
      </p:sp>
    </p:spTree>
    <p:extLst>
      <p:ext uri="{BB962C8B-B14F-4D97-AF65-F5344CB8AC3E}">
        <p14:creationId xmlns:p14="http://schemas.microsoft.com/office/powerpoint/2010/main" val="959979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方正悠宋体加粗" panose="02010600010101010101" charset="-122"/>
                <a:ea typeface="方正悠宋体加粗" panose="02010600010101010101" charset="-122"/>
                <a:cs typeface="方正悠宋体加粗" panose="0201060001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方正悠宋体加粗" panose="02010600010101010101" charset="-122"/>
                <a:ea typeface="方正悠宋体加粗" panose="02010600010101010101" charset="-122"/>
                <a:cs typeface="方正悠宋体加粗" panose="02010600010101010101" charset="-122"/>
              </a:defRPr>
            </a:lvl1pPr>
          </a:lstStyle>
          <a:p>
            <a:fld id="{D2A48B96-639E-45A3-A0BA-2464DFDB1FAA}" type="datetimeFigureOut">
              <a:rPr lang="zh-CN" altLang="en-US" smtClean="0"/>
              <a:t>2021/5/27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方正悠宋体加粗" panose="02010600010101010101" charset="-122"/>
                <a:ea typeface="方正悠宋体加粗" panose="02010600010101010101" charset="-122"/>
                <a:cs typeface="方正悠宋体加粗" panose="0201060001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方正悠宋体加粗" panose="02010600010101010101" charset="-122"/>
                <a:ea typeface="方正悠宋体加粗" panose="02010600010101010101" charset="-122"/>
                <a:cs typeface="方正悠宋体加粗" panose="02010600010101010101" charset="-122"/>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015030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1pPr>
    <a:lvl2pPr marL="457200" algn="l" defTabSz="914400" rtl="0" eaLnBrk="1" latinLnBrk="0" hangingPunct="1">
      <a:defRPr sz="12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2pPr>
    <a:lvl3pPr marL="914400" algn="l" defTabSz="914400" rtl="0" eaLnBrk="1" latinLnBrk="0" hangingPunct="1">
      <a:defRPr sz="12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3pPr>
    <a:lvl4pPr marL="1371600" algn="l" defTabSz="914400" rtl="0" eaLnBrk="1" latinLnBrk="0" hangingPunct="1">
      <a:defRPr sz="12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4pPr>
    <a:lvl5pPr marL="1828800" algn="l" defTabSz="914400" rtl="0" eaLnBrk="1" latinLnBrk="0" hangingPunct="1">
      <a:defRPr sz="12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zh-CN" altLang="en-US" sz="1000" baseline="0"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44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EB3709-D926-420C-B233-39C5616EAE8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2F7D6-0255-4B7F-BFC1-92D773B956B6}" type="datetimeFigureOut">
              <a:rPr lang="en-US" smtClean="0"/>
              <a:t>5/27/2021</a:t>
            </a:fld>
            <a:endParaRPr lang="en-US"/>
          </a:p>
        </p:txBody>
      </p:sp>
      <p:sp>
        <p:nvSpPr>
          <p:cNvPr id="3" name="页脚占位符 2"/>
          <p:cNvSpPr>
            <a:spLocks noGrp="1"/>
          </p:cNvSpPr>
          <p:nvPr>
            <p:ph type="ftr" sz="quarter" idx="11"/>
          </p:nvPr>
        </p:nvSpPr>
        <p:spPr/>
        <p:txBody>
          <a:bodyPr/>
          <a:lstStyle/>
          <a:p>
            <a:r>
              <a:rPr lang="en-US"/>
              <a:t>1.</a:t>
            </a:r>
          </a:p>
        </p:txBody>
      </p:sp>
      <p:sp>
        <p:nvSpPr>
          <p:cNvPr id="4" name="灯片编号占位符 3"/>
          <p:cNvSpPr>
            <a:spLocks noGrp="1"/>
          </p:cNvSpPr>
          <p:nvPr>
            <p:ph type="sldNum" sz="quarter" idx="12"/>
          </p:nvPr>
        </p:nvSpPr>
        <p:spPr/>
        <p:txBody>
          <a:bodyPr/>
          <a:lstStyle/>
          <a:p>
            <a:fld id="{06720EB1-3F04-4F07-A616-4842E766E50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6D4A5C8-09B7-4A2C-B7E0-867F49915D5F}"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6B67E250-85D6-406A-B01E-9A879EF111D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A1E69338-C4C9-4511-81BF-6D49BF6806BA}" type="datetimeFigureOut">
              <a:rPr lang="en-US" smtClean="0"/>
              <a:t>5/27/2021</a:t>
            </a:fld>
            <a:endParaRPr lang="en-US"/>
          </a:p>
        </p:txBody>
      </p:sp>
      <p:sp>
        <p:nvSpPr>
          <p:cNvPr id="5" name="页脚占位符 4"/>
          <p:cNvSpPr>
            <a:spLocks noGrp="1"/>
          </p:cNvSpPr>
          <p:nvPr>
            <p:ph type="ftr" sz="quarter" idx="11"/>
          </p:nvPr>
        </p:nvSpPr>
        <p:spPr/>
        <p:txBody>
          <a:bodyPr/>
          <a:lstStyle/>
          <a:p>
            <a:r>
              <a:rPr lang="en-US"/>
              <a:t>1.</a:t>
            </a:r>
          </a:p>
        </p:txBody>
      </p:sp>
      <p:sp>
        <p:nvSpPr>
          <p:cNvPr id="6" name="灯片编号占位符 5"/>
          <p:cNvSpPr>
            <a:spLocks noGrp="1"/>
          </p:cNvSpPr>
          <p:nvPr>
            <p:ph type="sldNum" sz="quarter" idx="12"/>
          </p:nvPr>
        </p:nvSpPr>
        <p:spPr/>
        <p:txBody>
          <a:bodyPr/>
          <a:lstStyle/>
          <a:p>
            <a:fld id="{0064089C-F9B0-4EE9-B10D-E415AD3C72D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85B13D0-981B-4FE3-A083-E826D8F9456B}"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E1DD0268-EFB9-414D-BA7E-65BC60BB22A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C55C88-8512-4070-BE7C-D3F23D49A92B}" type="datetimeFigureOut">
              <a:rPr lang="en-US" smtClean="0"/>
              <a:t>5/27/2021</a:t>
            </a:fld>
            <a:endParaRPr lang="en-US"/>
          </a:p>
        </p:txBody>
      </p:sp>
      <p:sp>
        <p:nvSpPr>
          <p:cNvPr id="3" name="页脚占位符 2"/>
          <p:cNvSpPr>
            <a:spLocks noGrp="1"/>
          </p:cNvSpPr>
          <p:nvPr>
            <p:ph type="ftr" sz="quarter" idx="11"/>
          </p:nvPr>
        </p:nvSpPr>
        <p:spPr/>
        <p:txBody>
          <a:bodyPr/>
          <a:lstStyle/>
          <a:p>
            <a:r>
              <a:rPr lang="en-US"/>
              <a:t>1.</a:t>
            </a:r>
          </a:p>
        </p:txBody>
      </p:sp>
      <p:sp>
        <p:nvSpPr>
          <p:cNvPr id="4" name="灯片编号占位符 3"/>
          <p:cNvSpPr>
            <a:spLocks noGrp="1"/>
          </p:cNvSpPr>
          <p:nvPr>
            <p:ph type="sldNum" sz="quarter" idx="12"/>
          </p:nvPr>
        </p:nvSpPr>
        <p:spPr/>
        <p:txBody>
          <a:bodyPr/>
          <a:lstStyle/>
          <a:p>
            <a:fld id="{7BB9DEBB-85F3-465E-86C7-32AEBA609C0B}" type="slidenum">
              <a:rPr lang="en-US" smtClean="0"/>
              <a:t>‹#›</a:t>
            </a:fld>
            <a:endParaRPr lang="en-US"/>
          </a:p>
        </p:txBody>
      </p:sp>
      <p:pic>
        <p:nvPicPr>
          <p:cNvPr id="5" name="图片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a:fillRect/>
          </a:stretch>
        </p:blipFill>
        <p:spPr>
          <a:xfrm>
            <a:off x="-48127" y="0"/>
            <a:ext cx="1225616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8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15" y="0"/>
            <a:ext cx="12221029" cy="68743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1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3_空白">
    <p:bg>
      <p:bgPr>
        <a:gradFill>
          <a:gsLst>
            <a:gs pos="0">
              <a:srgbClr val="6B0606"/>
            </a:gs>
            <a:gs pos="100000">
              <a:srgbClr val="870708"/>
            </a:gs>
          </a:gsLst>
          <a:lin ang="10800000" scaled="1"/>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C8DE3F-6633-482F-89E1-BEE79149F65A}" type="datetimeFigureOut">
              <a:rPr lang="en-US" smtClean="0"/>
              <a:t>5/27/2021</a:t>
            </a:fld>
            <a:endParaRPr lang="en-US"/>
          </a:p>
        </p:txBody>
      </p:sp>
      <p:sp>
        <p:nvSpPr>
          <p:cNvPr id="3" name="页脚占位符 2"/>
          <p:cNvSpPr>
            <a:spLocks noGrp="1"/>
          </p:cNvSpPr>
          <p:nvPr>
            <p:ph type="ftr" sz="quarter" idx="11"/>
          </p:nvPr>
        </p:nvSpPr>
        <p:spPr/>
        <p:txBody>
          <a:bodyPr/>
          <a:lstStyle/>
          <a:p>
            <a:r>
              <a:rPr lang="en-US"/>
              <a:t>1.</a:t>
            </a:r>
          </a:p>
        </p:txBody>
      </p:sp>
      <p:sp>
        <p:nvSpPr>
          <p:cNvPr id="4" name="灯片编号占位符 3"/>
          <p:cNvSpPr>
            <a:spLocks noGrp="1"/>
          </p:cNvSpPr>
          <p:nvPr>
            <p:ph type="sldNum" sz="quarter" idx="12"/>
          </p:nvPr>
        </p:nvSpPr>
        <p:spPr/>
        <p:txBody>
          <a:bodyPr/>
          <a:lstStyle/>
          <a:p>
            <a:fld id="{252878E4-A275-4416-9A27-F85B47C1894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4_空白">
    <p:spTree>
      <p:nvGrpSpPr>
        <p:cNvPr id="1" name=""/>
        <p:cNvGrpSpPr/>
        <p:nvPr/>
      </p:nvGrpSpPr>
      <p:grpSpPr>
        <a:xfrm>
          <a:off x="0" y="0"/>
          <a:ext cx="0" cy="0"/>
          <a:chOff x="0" y="0"/>
          <a:chExt cx="0" cy="0"/>
        </a:xfrm>
      </p:grpSpPr>
      <p:grpSp>
        <p:nvGrpSpPr>
          <p:cNvPr id="7" name="组合 6"/>
          <p:cNvGrpSpPr/>
          <p:nvPr userDrawn="1"/>
        </p:nvGrpSpPr>
        <p:grpSpPr>
          <a:xfrm>
            <a:off x="-1239314" y="-3887887"/>
            <a:ext cx="14670627" cy="14670627"/>
            <a:chOff x="-1239314" y="-3906314"/>
            <a:chExt cx="14670627" cy="14670627"/>
          </a:xfrm>
        </p:grpSpPr>
        <p:sp>
          <p:nvSpPr>
            <p:cNvPr id="8" name="流程图: 接点 174"/>
            <p:cNvSpPr/>
            <p:nvPr/>
          </p:nvSpPr>
          <p:spPr>
            <a:xfrm>
              <a:off x="-1239314" y="-3906314"/>
              <a:ext cx="14670627" cy="14670627"/>
            </a:xfrm>
            <a:custGeom>
              <a:avLst/>
              <a:gdLst>
                <a:gd name="connsiteX0" fmla="*/ 0 w 5944068"/>
                <a:gd name="connsiteY0" fmla="*/ 2972034 h 5944068"/>
                <a:gd name="connsiteX1" fmla="*/ 2972034 w 5944068"/>
                <a:gd name="connsiteY1" fmla="*/ 0 h 5944068"/>
                <a:gd name="connsiteX2" fmla="*/ 5944068 w 5944068"/>
                <a:gd name="connsiteY2" fmla="*/ 2972034 h 5944068"/>
                <a:gd name="connsiteX3" fmla="*/ 2972034 w 5944068"/>
                <a:gd name="connsiteY3" fmla="*/ 5944068 h 5944068"/>
                <a:gd name="connsiteX4" fmla="*/ 0 w 5944068"/>
                <a:gd name="connsiteY4" fmla="*/ 2972034 h 5944068"/>
                <a:gd name="connsiteX0-1" fmla="*/ 3139182 w 9083250"/>
                <a:gd name="connsiteY0-2" fmla="*/ 3536724 h 6508758"/>
                <a:gd name="connsiteX1-3" fmla="*/ 0 w 9083250"/>
                <a:gd name="connsiteY1-4" fmla="*/ 0 h 6508758"/>
                <a:gd name="connsiteX2-5" fmla="*/ 6111216 w 9083250"/>
                <a:gd name="connsiteY2-6" fmla="*/ 564690 h 6508758"/>
                <a:gd name="connsiteX3-7" fmla="*/ 9083250 w 9083250"/>
                <a:gd name="connsiteY3-8" fmla="*/ 3536724 h 6508758"/>
                <a:gd name="connsiteX4-9" fmla="*/ 6111216 w 9083250"/>
                <a:gd name="connsiteY4-10" fmla="*/ 6508758 h 6508758"/>
                <a:gd name="connsiteX5" fmla="*/ 3139182 w 9083250"/>
                <a:gd name="connsiteY5" fmla="*/ 3536724 h 6508758"/>
                <a:gd name="connsiteX0-11" fmla="*/ 0 w 5944068"/>
                <a:gd name="connsiteY0-12" fmla="*/ 2972034 h 5944068"/>
                <a:gd name="connsiteX1-13" fmla="*/ 2972034 w 5944068"/>
                <a:gd name="connsiteY1-14" fmla="*/ 0 h 5944068"/>
                <a:gd name="connsiteX2-15" fmla="*/ 5944068 w 5944068"/>
                <a:gd name="connsiteY2-16" fmla="*/ 2972034 h 5944068"/>
                <a:gd name="connsiteX3-17" fmla="*/ 2972034 w 5944068"/>
                <a:gd name="connsiteY3-18" fmla="*/ 5944068 h 5944068"/>
                <a:gd name="connsiteX4-19" fmla="*/ 0 w 5944068"/>
                <a:gd name="connsiteY4-20" fmla="*/ 2972034 h 59440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44068" h="5944068">
                  <a:moveTo>
                    <a:pt x="0" y="2972034"/>
                  </a:moveTo>
                  <a:cubicBezTo>
                    <a:pt x="0" y="1330625"/>
                    <a:pt x="1330625" y="0"/>
                    <a:pt x="2972034" y="0"/>
                  </a:cubicBezTo>
                  <a:cubicBezTo>
                    <a:pt x="4613443" y="0"/>
                    <a:pt x="5944068" y="1330625"/>
                    <a:pt x="5944068" y="2972034"/>
                  </a:cubicBezTo>
                  <a:cubicBezTo>
                    <a:pt x="5944068" y="4613443"/>
                    <a:pt x="4613443" y="5944068"/>
                    <a:pt x="2972034" y="5944068"/>
                  </a:cubicBezTo>
                  <a:cubicBezTo>
                    <a:pt x="1330625" y="5944068"/>
                    <a:pt x="0" y="4613443"/>
                    <a:pt x="0" y="2972034"/>
                  </a:cubicBezTo>
                  <a:close/>
                </a:path>
              </a:pathLst>
            </a:custGeom>
            <a:solidFill>
              <a:srgbClr val="982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
          <p:nvSpPr>
            <p:cNvPr id="9" name="任意多边形 8"/>
            <p:cNvSpPr/>
            <p:nvPr/>
          </p:nvSpPr>
          <p:spPr>
            <a:xfrm>
              <a:off x="-587744" y="-3254744"/>
              <a:ext cx="13367486" cy="13367486"/>
            </a:xfrm>
            <a:custGeom>
              <a:avLst/>
              <a:gdLst/>
              <a:ahLst/>
              <a:cxnLst/>
              <a:rect l="0" t="0" r="0" b="0"/>
              <a:pathLst>
                <a:path w="13367488" h="13367487">
                  <a:moveTo>
                    <a:pt x="0" y="6683744"/>
                  </a:moveTo>
                  <a:cubicBezTo>
                    <a:pt x="0" y="2992414"/>
                    <a:pt x="2992414" y="0"/>
                    <a:pt x="6683744" y="0"/>
                  </a:cubicBezTo>
                  <a:cubicBezTo>
                    <a:pt x="10375072" y="0"/>
                    <a:pt x="13367487" y="2992414"/>
                    <a:pt x="13367487" y="6683744"/>
                  </a:cubicBezTo>
                  <a:cubicBezTo>
                    <a:pt x="13367487" y="10375072"/>
                    <a:pt x="10375072" y="13367486"/>
                    <a:pt x="6683744" y="13367486"/>
                  </a:cubicBezTo>
                  <a:cubicBezTo>
                    <a:pt x="2992414" y="13367486"/>
                    <a:pt x="0" y="10375072"/>
                    <a:pt x="0" y="6683744"/>
                  </a:cubicBezTo>
                  <a:close/>
                </a:path>
              </a:pathLst>
            </a:custGeom>
            <a:solidFill>
              <a:srgbClr val="9E23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0" name="任意多边形 9"/>
            <p:cNvSpPr/>
            <p:nvPr/>
          </p:nvSpPr>
          <p:spPr>
            <a:xfrm>
              <a:off x="63826" y="-2603173"/>
              <a:ext cx="12064346" cy="12064346"/>
            </a:xfrm>
            <a:custGeom>
              <a:avLst/>
              <a:gdLst/>
              <a:ahLst/>
              <a:cxnLst/>
              <a:rect l="0" t="0" r="0" b="0"/>
              <a:pathLst>
                <a:path w="12064348" h="12064346">
                  <a:moveTo>
                    <a:pt x="0" y="6032173"/>
                  </a:moveTo>
                  <a:cubicBezTo>
                    <a:pt x="0" y="2700695"/>
                    <a:pt x="2700697" y="0"/>
                    <a:pt x="6032174" y="0"/>
                  </a:cubicBezTo>
                  <a:cubicBezTo>
                    <a:pt x="9363650" y="0"/>
                    <a:pt x="12064347" y="2700695"/>
                    <a:pt x="12064347" y="6032173"/>
                  </a:cubicBezTo>
                  <a:cubicBezTo>
                    <a:pt x="12064347" y="9363649"/>
                    <a:pt x="9363650" y="12064345"/>
                    <a:pt x="6032174" y="12064345"/>
                  </a:cubicBezTo>
                  <a:cubicBezTo>
                    <a:pt x="2700697" y="12064345"/>
                    <a:pt x="0" y="9363649"/>
                    <a:pt x="0" y="6032173"/>
                  </a:cubicBezTo>
                  <a:close/>
                </a:path>
              </a:pathLst>
            </a:custGeom>
            <a:solidFill>
              <a:srgbClr val="A527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1" name="任意多边形 10"/>
            <p:cNvSpPr/>
            <p:nvPr/>
          </p:nvSpPr>
          <p:spPr>
            <a:xfrm>
              <a:off x="715397" y="-1965250"/>
              <a:ext cx="10761205" cy="10761205"/>
            </a:xfrm>
            <a:custGeom>
              <a:avLst/>
              <a:gdLst/>
              <a:ahLst/>
              <a:cxnLst/>
              <a:rect l="0" t="0" r="0" b="0"/>
              <a:pathLst>
                <a:path w="10761207" h="10761206">
                  <a:moveTo>
                    <a:pt x="0" y="5380603"/>
                  </a:moveTo>
                  <a:cubicBezTo>
                    <a:pt x="0" y="2408978"/>
                    <a:pt x="2408978" y="0"/>
                    <a:pt x="5380603" y="0"/>
                  </a:cubicBezTo>
                  <a:cubicBezTo>
                    <a:pt x="8352227" y="0"/>
                    <a:pt x="10761206" y="2408978"/>
                    <a:pt x="10761206" y="5380603"/>
                  </a:cubicBezTo>
                  <a:cubicBezTo>
                    <a:pt x="10761206" y="8352227"/>
                    <a:pt x="8352227" y="10761205"/>
                    <a:pt x="5380603" y="10761205"/>
                  </a:cubicBezTo>
                  <a:cubicBezTo>
                    <a:pt x="2408978" y="10761205"/>
                    <a:pt x="0" y="8352227"/>
                    <a:pt x="0" y="5380603"/>
                  </a:cubicBezTo>
                  <a:close/>
                </a:path>
              </a:pathLst>
            </a:custGeom>
            <a:solidFill>
              <a:srgbClr val="AC2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2" name="任意多边形 11"/>
            <p:cNvSpPr/>
            <p:nvPr/>
          </p:nvSpPr>
          <p:spPr>
            <a:xfrm>
              <a:off x="1366968" y="-1300032"/>
              <a:ext cx="9458065" cy="9458065"/>
            </a:xfrm>
            <a:custGeom>
              <a:avLst/>
              <a:gdLst/>
              <a:ahLst/>
              <a:cxnLst/>
              <a:rect l="0" t="0" r="0" b="0"/>
              <a:pathLst>
                <a:path w="9458066" h="9458066">
                  <a:moveTo>
                    <a:pt x="0" y="4729033"/>
                  </a:moveTo>
                  <a:cubicBezTo>
                    <a:pt x="0" y="2117260"/>
                    <a:pt x="2117260" y="0"/>
                    <a:pt x="4729033" y="0"/>
                  </a:cubicBezTo>
                  <a:cubicBezTo>
                    <a:pt x="7340805" y="0"/>
                    <a:pt x="9458065" y="2117260"/>
                    <a:pt x="9458065" y="4729033"/>
                  </a:cubicBezTo>
                  <a:cubicBezTo>
                    <a:pt x="9458065" y="7340805"/>
                    <a:pt x="7340805" y="9458065"/>
                    <a:pt x="4729033" y="9458065"/>
                  </a:cubicBezTo>
                  <a:cubicBezTo>
                    <a:pt x="2117260" y="9458065"/>
                    <a:pt x="0" y="7340805"/>
                    <a:pt x="0" y="4729033"/>
                  </a:cubicBezTo>
                  <a:close/>
                </a:path>
              </a:pathLst>
            </a:custGeom>
            <a:solidFill>
              <a:srgbClr val="B32F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3" name="任意多边形 12"/>
            <p:cNvSpPr/>
            <p:nvPr/>
          </p:nvSpPr>
          <p:spPr>
            <a:xfrm>
              <a:off x="2018537" y="-648463"/>
              <a:ext cx="8154924" cy="8154924"/>
            </a:xfrm>
            <a:custGeom>
              <a:avLst/>
              <a:gdLst/>
              <a:ahLst/>
              <a:cxnLst/>
              <a:rect l="0" t="0" r="0" b="0"/>
              <a:pathLst>
                <a:path w="8154925" h="8154925">
                  <a:moveTo>
                    <a:pt x="0" y="4077462"/>
                  </a:moveTo>
                  <a:cubicBezTo>
                    <a:pt x="0" y="1825542"/>
                    <a:pt x="1825542" y="0"/>
                    <a:pt x="4077462" y="0"/>
                  </a:cubicBezTo>
                  <a:cubicBezTo>
                    <a:pt x="6329382" y="0"/>
                    <a:pt x="8154924" y="1825542"/>
                    <a:pt x="8154924" y="4077462"/>
                  </a:cubicBezTo>
                  <a:cubicBezTo>
                    <a:pt x="8154924" y="6329382"/>
                    <a:pt x="6329382" y="8154924"/>
                    <a:pt x="4077462" y="8154924"/>
                  </a:cubicBezTo>
                  <a:cubicBezTo>
                    <a:pt x="1825542" y="8154924"/>
                    <a:pt x="0" y="6329382"/>
                    <a:pt x="0" y="4077462"/>
                  </a:cubicBezTo>
                  <a:close/>
                </a:path>
              </a:pathLst>
            </a:custGeom>
            <a:solidFill>
              <a:srgbClr val="BA32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4" name="任意多边形 13"/>
            <p:cNvSpPr/>
            <p:nvPr/>
          </p:nvSpPr>
          <p:spPr>
            <a:xfrm>
              <a:off x="2670107" y="3107"/>
              <a:ext cx="6851783" cy="6851783"/>
            </a:xfrm>
            <a:custGeom>
              <a:avLst/>
              <a:gdLst/>
              <a:ahLst/>
              <a:cxnLst/>
              <a:rect l="0" t="0" r="0" b="0"/>
              <a:pathLst>
                <a:path w="6851785" h="6851785">
                  <a:moveTo>
                    <a:pt x="0" y="3425892"/>
                  </a:moveTo>
                  <a:cubicBezTo>
                    <a:pt x="0" y="1533824"/>
                    <a:pt x="1533824" y="0"/>
                    <a:pt x="3425892" y="0"/>
                  </a:cubicBezTo>
                  <a:cubicBezTo>
                    <a:pt x="5317960" y="0"/>
                    <a:pt x="6851784" y="1533824"/>
                    <a:pt x="6851784" y="3425892"/>
                  </a:cubicBezTo>
                  <a:cubicBezTo>
                    <a:pt x="6851784" y="5317960"/>
                    <a:pt x="5317960" y="6851784"/>
                    <a:pt x="3425892" y="6851784"/>
                  </a:cubicBezTo>
                  <a:cubicBezTo>
                    <a:pt x="1533824" y="6851784"/>
                    <a:pt x="0" y="5317960"/>
                    <a:pt x="0" y="3425892"/>
                  </a:cubicBezTo>
                  <a:close/>
                </a:path>
              </a:pathLst>
            </a:custGeom>
            <a:solidFill>
              <a:srgbClr val="C136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5" name="任意多边形 14"/>
            <p:cNvSpPr/>
            <p:nvPr/>
          </p:nvSpPr>
          <p:spPr>
            <a:xfrm>
              <a:off x="3321677" y="654679"/>
              <a:ext cx="5548643" cy="5548643"/>
            </a:xfrm>
            <a:custGeom>
              <a:avLst/>
              <a:gdLst/>
              <a:ahLst/>
              <a:cxnLst/>
              <a:rect l="0" t="0" r="0" b="0"/>
              <a:pathLst>
                <a:path w="5548645" h="5548644">
                  <a:moveTo>
                    <a:pt x="0" y="2774321"/>
                  </a:moveTo>
                  <a:cubicBezTo>
                    <a:pt x="0" y="1242105"/>
                    <a:pt x="1242106" y="0"/>
                    <a:pt x="2774322" y="0"/>
                  </a:cubicBezTo>
                  <a:cubicBezTo>
                    <a:pt x="4306538" y="0"/>
                    <a:pt x="5548644" y="1242105"/>
                    <a:pt x="5548644" y="2774321"/>
                  </a:cubicBezTo>
                  <a:cubicBezTo>
                    <a:pt x="5548644" y="4306537"/>
                    <a:pt x="4306538" y="5548643"/>
                    <a:pt x="2774322" y="5548643"/>
                  </a:cubicBezTo>
                  <a:cubicBezTo>
                    <a:pt x="1242106" y="5548643"/>
                    <a:pt x="0" y="4306537"/>
                    <a:pt x="0" y="2774321"/>
                  </a:cubicBezTo>
                  <a:close/>
                </a:path>
              </a:pathLst>
            </a:custGeom>
            <a:solidFill>
              <a:srgbClr val="C83A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6" name="任意多边形 15"/>
            <p:cNvSpPr/>
            <p:nvPr/>
          </p:nvSpPr>
          <p:spPr>
            <a:xfrm>
              <a:off x="3973248" y="1306248"/>
              <a:ext cx="4245502" cy="4245502"/>
            </a:xfrm>
            <a:custGeom>
              <a:avLst/>
              <a:gdLst/>
              <a:ahLst/>
              <a:cxnLst/>
              <a:rect l="0" t="0" r="0" b="0"/>
              <a:pathLst>
                <a:path w="4245503" h="4245503">
                  <a:moveTo>
                    <a:pt x="0" y="2122751"/>
                  </a:moveTo>
                  <a:cubicBezTo>
                    <a:pt x="0" y="950388"/>
                    <a:pt x="950388" y="0"/>
                    <a:pt x="2122751" y="0"/>
                  </a:cubicBezTo>
                  <a:cubicBezTo>
                    <a:pt x="3295115" y="0"/>
                    <a:pt x="4245502" y="950388"/>
                    <a:pt x="4245502" y="2122751"/>
                  </a:cubicBezTo>
                  <a:cubicBezTo>
                    <a:pt x="4245502" y="3295115"/>
                    <a:pt x="3295115" y="4245502"/>
                    <a:pt x="2122751" y="4245502"/>
                  </a:cubicBezTo>
                  <a:cubicBezTo>
                    <a:pt x="950388" y="4245502"/>
                    <a:pt x="0" y="3295115"/>
                    <a:pt x="0" y="2122751"/>
                  </a:cubicBezTo>
                  <a:close/>
                </a:path>
              </a:pathLst>
            </a:custGeom>
            <a:solidFill>
              <a:srgbClr val="CF3E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7" name="流程图: 接点 1326"/>
            <p:cNvSpPr/>
            <p:nvPr/>
          </p:nvSpPr>
          <p:spPr>
            <a:xfrm>
              <a:off x="4624818" y="1957818"/>
              <a:ext cx="2942362" cy="2942362"/>
            </a:xfrm>
            <a:custGeom>
              <a:avLst/>
              <a:gdLst>
                <a:gd name="connsiteX0" fmla="*/ 0 w 3216431"/>
                <a:gd name="connsiteY0" fmla="*/ 1608216 h 3216431"/>
                <a:gd name="connsiteX1" fmla="*/ 1608216 w 3216431"/>
                <a:gd name="connsiteY1" fmla="*/ 0 h 3216431"/>
                <a:gd name="connsiteX2" fmla="*/ 3216432 w 3216431"/>
                <a:gd name="connsiteY2" fmla="*/ 1608216 h 3216431"/>
                <a:gd name="connsiteX3" fmla="*/ 1608216 w 3216431"/>
                <a:gd name="connsiteY3" fmla="*/ 3216432 h 3216431"/>
                <a:gd name="connsiteX4" fmla="*/ 0 w 3216431"/>
                <a:gd name="connsiteY4" fmla="*/ 1608216 h 3216431"/>
                <a:gd name="connsiteX0-1" fmla="*/ 4469438 w 7685870"/>
                <a:gd name="connsiteY0-2" fmla="*/ 3448125 h 5056341"/>
                <a:gd name="connsiteX1-3" fmla="*/ 0 w 7685870"/>
                <a:gd name="connsiteY1-4" fmla="*/ 0 h 5056341"/>
                <a:gd name="connsiteX2-5" fmla="*/ 6077654 w 7685870"/>
                <a:gd name="connsiteY2-6" fmla="*/ 1839909 h 5056341"/>
                <a:gd name="connsiteX3-7" fmla="*/ 7685870 w 7685870"/>
                <a:gd name="connsiteY3-8" fmla="*/ 3448125 h 5056341"/>
                <a:gd name="connsiteX4-9" fmla="*/ 6077654 w 7685870"/>
                <a:gd name="connsiteY4-10" fmla="*/ 5056341 h 5056341"/>
                <a:gd name="connsiteX5" fmla="*/ 4469438 w 7685870"/>
                <a:gd name="connsiteY5" fmla="*/ 3448125 h 5056341"/>
                <a:gd name="connsiteX0-11" fmla="*/ 0 w 3216432"/>
                <a:gd name="connsiteY0-12" fmla="*/ 1608216 h 3216432"/>
                <a:gd name="connsiteX1-13" fmla="*/ 1608216 w 3216432"/>
                <a:gd name="connsiteY1-14" fmla="*/ 0 h 3216432"/>
                <a:gd name="connsiteX2-15" fmla="*/ 3216432 w 3216432"/>
                <a:gd name="connsiteY2-16" fmla="*/ 1608216 h 3216432"/>
                <a:gd name="connsiteX3-17" fmla="*/ 1608216 w 3216432"/>
                <a:gd name="connsiteY3-18" fmla="*/ 3216432 h 3216432"/>
                <a:gd name="connsiteX4-19" fmla="*/ 0 w 3216432"/>
                <a:gd name="connsiteY4-20" fmla="*/ 1608216 h 3216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16432" h="3216432">
                  <a:moveTo>
                    <a:pt x="0" y="1608216"/>
                  </a:moveTo>
                  <a:cubicBezTo>
                    <a:pt x="0" y="720023"/>
                    <a:pt x="720023" y="0"/>
                    <a:pt x="1608216" y="0"/>
                  </a:cubicBezTo>
                  <a:cubicBezTo>
                    <a:pt x="2496409" y="0"/>
                    <a:pt x="3216432" y="720023"/>
                    <a:pt x="3216432" y="1608216"/>
                  </a:cubicBezTo>
                  <a:cubicBezTo>
                    <a:pt x="3216432" y="2496409"/>
                    <a:pt x="2496409" y="3216432"/>
                    <a:pt x="1608216" y="3216432"/>
                  </a:cubicBezTo>
                  <a:cubicBezTo>
                    <a:pt x="720023" y="3216432"/>
                    <a:pt x="0" y="2496409"/>
                    <a:pt x="0" y="1608216"/>
                  </a:cubicBezTo>
                  <a:close/>
                </a:path>
              </a:pathLst>
            </a:custGeom>
            <a:solidFill>
              <a:srgbClr val="D6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sp>
        <p:nvSpPr>
          <p:cNvPr id="2" name="日期占位符 1"/>
          <p:cNvSpPr>
            <a:spLocks noGrp="1"/>
          </p:cNvSpPr>
          <p:nvPr>
            <p:ph type="dt" sz="half" idx="10"/>
          </p:nvPr>
        </p:nvSpPr>
        <p:spPr/>
        <p:txBody>
          <a:bodyPr/>
          <a:lstStyle/>
          <a:p>
            <a:fld id="{C554428A-44F3-47C4-9B54-36D321AE1B82}"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9E611ABD-30D4-4B55-B316-E8149BD40A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44843"/>
          <a:stretch>
            <a:fillRect/>
          </a:stretch>
        </p:blipFill>
        <p:spPr>
          <a:xfrm>
            <a:off x="0" y="-49602"/>
            <a:ext cx="12192000" cy="69076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6_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37" y="-113750"/>
            <a:ext cx="12601074" cy="7085500"/>
          </a:xfrm>
          <a:prstGeom prst="rect">
            <a:avLst/>
          </a:prstGeom>
          <a:effectLst>
            <a:outerShdw blurRad="190500" dist="165100" dir="2700000" algn="tl" rotWithShape="0">
              <a:prstClr val="black">
                <a:alpha val="25000"/>
              </a:prstClr>
            </a:outerShdw>
          </a:effectLst>
        </p:spPr>
      </p:pic>
      <p:sp>
        <p:nvSpPr>
          <p:cNvPr id="2" name="日期占位符 1"/>
          <p:cNvSpPr>
            <a:spLocks noGrp="1"/>
          </p:cNvSpPr>
          <p:nvPr>
            <p:ph type="dt" sz="half" idx="10"/>
          </p:nvPr>
        </p:nvSpPr>
        <p:spPr/>
        <p:txBody>
          <a:bodyPr/>
          <a:lstStyle/>
          <a:p>
            <a:fld id="{1D3A59FC-6321-4023-BAD5-9DA48D8DF590}"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E504408F-C135-4B7A-BC51-7553D33B6C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t>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7_空白">
    <p:bg>
      <p:bgPr>
        <a:solidFill>
          <a:srgbClr val="FAD5D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3A59FC-6321-4023-BAD5-9DA48D8DF590}"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E504408F-C135-4B7A-BC51-7553D33B6C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1_空白">
    <p:bg>
      <p:bgPr>
        <a:solidFill>
          <a:srgbClr val="1D1A25"/>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ECEA2-A21B-4448-AEAB-71CDC1A34109}"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FDA66CF0-9792-4414-A072-88C8B60A328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32_空白">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0795" b="10795"/>
          <a:stretch>
            <a:fillRect/>
          </a:stretch>
        </p:blipFill>
        <p:spPr>
          <a:xfrm>
            <a:off x="0" y="0"/>
            <a:ext cx="12192000" cy="6858000"/>
          </a:xfrm>
          <a:prstGeom prst="rect">
            <a:avLst/>
          </a:prstGeom>
        </p:spPr>
      </p:pic>
      <p:grpSp>
        <p:nvGrpSpPr>
          <p:cNvPr id="16" name="组合 15"/>
          <p:cNvGrpSpPr/>
          <p:nvPr userDrawn="1"/>
        </p:nvGrpSpPr>
        <p:grpSpPr>
          <a:xfrm>
            <a:off x="0" y="-1126657"/>
            <a:ext cx="6196018" cy="8593056"/>
            <a:chOff x="0" y="-1126657"/>
            <a:chExt cx="6196018" cy="8593056"/>
          </a:xfrm>
        </p:grpSpPr>
        <p:sp>
          <p:nvSpPr>
            <p:cNvPr id="7" name="矩形 6"/>
            <p:cNvSpPr/>
            <p:nvPr userDrawn="1"/>
          </p:nvSpPr>
          <p:spPr>
            <a:xfrm>
              <a:off x="4347" y="-929043"/>
              <a:ext cx="5803200" cy="8074800"/>
            </a:xfrm>
            <a:prstGeom prst="rect">
              <a:avLst/>
            </a:prstGeom>
            <a:blipFill dpi="0" rotWithShape="1">
              <a:blip r:embed="rId4">
                <a:alphaModFix amt="41000"/>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pic>
          <p:nvPicPr>
            <p:cNvPr id="5" name="图片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63289"/>
              <a:ext cx="5277290" cy="7343293"/>
            </a:xfrm>
            <a:prstGeom prst="rect">
              <a:avLst/>
            </a:prstGeom>
            <a:effectLst/>
          </p:spPr>
        </p:pic>
        <p:sp>
          <p:nvSpPr>
            <p:cNvPr id="15" name="矩形 14"/>
            <p:cNvSpPr/>
            <p:nvPr userDrawn="1"/>
          </p:nvSpPr>
          <p:spPr>
            <a:xfrm>
              <a:off x="20358" y="-1126657"/>
              <a:ext cx="6175660" cy="8593056"/>
            </a:xfrm>
            <a:prstGeom prst="rect">
              <a:avLst/>
            </a:prstGeom>
            <a:blipFill dpi="0" rotWithShape="1">
              <a:blip r:embed="rId7">
                <a:alphaModFix amt="20000"/>
                <a:extLst>
                  <a:ext uri="{BEBA8EAE-BF5A-486C-A8C5-ECC9F3942E4B}">
                    <a14:imgProps xmlns:a14="http://schemas.microsoft.com/office/drawing/2010/main">
                      <a14:imgLayer r:embed="rId5">
                        <a14:imgEffect>
                          <a14:artisticBlur/>
                        </a14:imgEffect>
                        <a14:imgEffect>
                          <a14:sharpenSoften amoun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sp>
        <p:nvSpPr>
          <p:cNvPr id="2" name="日期占位符 1"/>
          <p:cNvSpPr>
            <a:spLocks noGrp="1"/>
          </p:cNvSpPr>
          <p:nvPr>
            <p:ph type="dt" sz="half" idx="10"/>
          </p:nvPr>
        </p:nvSpPr>
        <p:spPr/>
        <p:txBody>
          <a:bodyPr/>
          <a:lstStyle/>
          <a:p>
            <a:fld id="{C56ECEA2-A21B-4448-AEAB-71CDC1A34109}"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FDA66CF0-9792-4414-A072-88C8B60A328F}" type="slidenum">
              <a:rPr lang="zh-CN" altLang="en-US" smtClean="0"/>
              <a:t>‹#›</a:t>
            </a:fld>
            <a:endParaRPr lang="zh-CN" altLang="en-US"/>
          </a:p>
        </p:txBody>
      </p:sp>
      <p:grpSp>
        <p:nvGrpSpPr>
          <p:cNvPr id="17" name="组合 16"/>
          <p:cNvGrpSpPr/>
          <p:nvPr userDrawn="1"/>
        </p:nvGrpSpPr>
        <p:grpSpPr>
          <a:xfrm flipH="1" flipV="1">
            <a:off x="5995982" y="-741647"/>
            <a:ext cx="6196018" cy="8593056"/>
            <a:chOff x="0" y="-1126657"/>
            <a:chExt cx="6196018" cy="8593056"/>
          </a:xfrm>
        </p:grpSpPr>
        <p:sp>
          <p:nvSpPr>
            <p:cNvPr id="18" name="矩形 17"/>
            <p:cNvSpPr/>
            <p:nvPr userDrawn="1"/>
          </p:nvSpPr>
          <p:spPr>
            <a:xfrm>
              <a:off x="4347" y="-929043"/>
              <a:ext cx="5803200" cy="8074800"/>
            </a:xfrm>
            <a:prstGeom prst="rect">
              <a:avLst/>
            </a:prstGeom>
            <a:blipFill dpi="0" rotWithShape="1">
              <a:blip r:embed="rId4">
                <a:alphaModFix amt="41000"/>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pic>
          <p:nvPicPr>
            <p:cNvPr id="19" name="图片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63289"/>
              <a:ext cx="5277290" cy="7343293"/>
            </a:xfrm>
            <a:prstGeom prst="rect">
              <a:avLst/>
            </a:prstGeom>
            <a:effectLst/>
          </p:spPr>
        </p:pic>
        <p:sp>
          <p:nvSpPr>
            <p:cNvPr id="20" name="矩形 19"/>
            <p:cNvSpPr/>
            <p:nvPr userDrawn="1"/>
          </p:nvSpPr>
          <p:spPr>
            <a:xfrm>
              <a:off x="20358" y="-1126657"/>
              <a:ext cx="6175660" cy="8593056"/>
            </a:xfrm>
            <a:prstGeom prst="rect">
              <a:avLst/>
            </a:prstGeom>
            <a:blipFill dpi="0" rotWithShape="1">
              <a:blip r:embed="rId7">
                <a:alphaModFix amt="20000"/>
                <a:extLst>
                  <a:ext uri="{BEBA8EAE-BF5A-486C-A8C5-ECC9F3942E4B}">
                    <a14:imgProps xmlns:a14="http://schemas.microsoft.com/office/drawing/2010/main">
                      <a14:imgLayer r:embed="rId5">
                        <a14:imgEffect>
                          <a14:artisticBlur/>
                        </a14:imgEffect>
                        <a14:imgEffect>
                          <a14:sharpenSoften amoun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34_空白">
    <p:bg>
      <p:bgPr>
        <a:solidFill>
          <a:srgbClr val="343466"/>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ECEA2-A21B-4448-AEAB-71CDC1A34109}"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FDA66CF0-9792-4414-A072-88C8B60A328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rgbClr val="00000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877C77-1775-406A-9706-D12E8EB1C516}"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9EA6D2FC-87E9-4816-8F65-5DDABE4DC69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F2B8D8-0C22-47E8-BFAD-FCD15348DB51}" type="datetimeFigureOut">
              <a:rPr lang="zh-CN" altLang="en-US" smtClean="0"/>
              <a:t>2021/5/27</a:t>
            </a:fld>
            <a:endParaRPr lang="zh-CN" altLang="en-US"/>
          </a:p>
        </p:txBody>
      </p:sp>
      <p:sp>
        <p:nvSpPr>
          <p:cNvPr id="4" name="页脚占位符 3"/>
          <p:cNvSpPr>
            <a:spLocks noGrp="1"/>
          </p:cNvSpPr>
          <p:nvPr>
            <p:ph type="ftr" sz="quarter" idx="11"/>
          </p:nvPr>
        </p:nvSpPr>
        <p:spPr/>
        <p:txBody>
          <a:bodyPr/>
          <a:lstStyle/>
          <a:p>
            <a:r>
              <a:rPr lang="zh-CN" altLang="en-US"/>
              <a:t>1.</a:t>
            </a:r>
          </a:p>
        </p:txBody>
      </p:sp>
      <p:sp>
        <p:nvSpPr>
          <p:cNvPr id="5" name="灯片编号占位符 4"/>
          <p:cNvSpPr>
            <a:spLocks noGrp="1"/>
          </p:cNvSpPr>
          <p:nvPr>
            <p:ph type="sldNum" sz="quarter" idx="12"/>
          </p:nvPr>
        </p:nvSpPr>
        <p:spPr/>
        <p:txBody>
          <a:bodyPr/>
          <a:lstStyle/>
          <a:p>
            <a:fld id="{6EF9891B-7259-488A-84EB-6381EDBFDF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C062A51-35DD-434F-A8F7-B8E120332E97}"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293284B0-645F-4C67-8D0D-7E4016634FB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6_标题和内容">
    <p:bg>
      <p:bgPr>
        <a:gradFill>
          <a:gsLst>
            <a:gs pos="100000">
              <a:srgbClr val="125566"/>
            </a:gs>
            <a:gs pos="23000">
              <a:srgbClr val="162C3A"/>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93490F3-98AE-42F8-ADC1-0906895DB1EF}"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6B6AC9A2-7DDE-4144-B9BD-AEE195AFC5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4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F2B8D8-0C22-47E8-BFAD-FCD15348DB51}"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6EF9891B-7259-488A-84EB-6381EDBFDF08}" type="slidenum">
              <a:rPr lang="zh-CN" altLang="en-US" smtClean="0"/>
              <a:t>‹#›</a:t>
            </a:fld>
            <a:endParaRPr lang="zh-CN" altLang="en-US"/>
          </a:p>
        </p:txBody>
      </p:sp>
      <p:sp>
        <p:nvSpPr>
          <p:cNvPr id="5" name="流程图: 接点 4"/>
          <p:cNvSpPr/>
          <p:nvPr userDrawn="1"/>
        </p:nvSpPr>
        <p:spPr>
          <a:xfrm>
            <a:off x="5284665" y="5077930"/>
            <a:ext cx="1582764" cy="1579390"/>
          </a:xfrm>
          <a:prstGeom prst="flowChartConnector">
            <a:avLst/>
          </a:prstGeom>
          <a:gradFill>
            <a:gsLst>
              <a:gs pos="0">
                <a:srgbClr val="97B7E0"/>
              </a:gs>
              <a:gs pos="100000">
                <a:srgbClr val="4C6D9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方正悠宋体加粗" panose="02010600010101010101" charset="-122"/>
            </a:endParaRPr>
          </a:p>
        </p:txBody>
      </p:sp>
      <p:sp>
        <p:nvSpPr>
          <p:cNvPr id="6" name="流程图: 接点 5"/>
          <p:cNvSpPr/>
          <p:nvPr userDrawn="1"/>
        </p:nvSpPr>
        <p:spPr>
          <a:xfrm>
            <a:off x="-1418569" y="-1447130"/>
            <a:ext cx="4838568" cy="4828254"/>
          </a:xfrm>
          <a:prstGeom prst="flowChartConnector">
            <a:avLst/>
          </a:prstGeom>
          <a:gradFill>
            <a:gsLst>
              <a:gs pos="0">
                <a:srgbClr val="97B7E0"/>
              </a:gs>
              <a:gs pos="100000">
                <a:srgbClr val="4C6D9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方正悠宋体加粗" panose="02010600010101010101" charset="-122"/>
            </a:endParaRPr>
          </a:p>
        </p:txBody>
      </p:sp>
      <p:sp>
        <p:nvSpPr>
          <p:cNvPr id="7" name="流程图: 接点 6"/>
          <p:cNvSpPr/>
          <p:nvPr userDrawn="1"/>
        </p:nvSpPr>
        <p:spPr>
          <a:xfrm>
            <a:off x="7692261" y="2136090"/>
            <a:ext cx="5883681" cy="5883681"/>
          </a:xfrm>
          <a:prstGeom prst="flowChartConnector">
            <a:avLst/>
          </a:prstGeom>
          <a:gradFill>
            <a:gsLst>
              <a:gs pos="0">
                <a:srgbClr val="FCF8D3"/>
              </a:gs>
              <a:gs pos="100000">
                <a:srgbClr val="FBDB7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方正悠宋体加粗" panose="0201060001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46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2B8D8-0C22-47E8-BFAD-FCD15348DB51}" type="datetimeFigureOut">
              <a:rPr lang="zh-CN" altLang="en-US" smtClean="0"/>
              <a:t>2021/5/27</a:t>
            </a:fld>
            <a:endParaRPr lang="zh-CN" altLang="en-US"/>
          </a:p>
        </p:txBody>
      </p:sp>
      <p:sp>
        <p:nvSpPr>
          <p:cNvPr id="3" name="Footer Placeholder 2"/>
          <p:cNvSpPr>
            <a:spLocks noGrp="1"/>
          </p:cNvSpPr>
          <p:nvPr>
            <p:ph type="ftr" sz="quarter" idx="11"/>
          </p:nvPr>
        </p:nvSpPr>
        <p:spPr/>
        <p:txBody>
          <a:bodyPr/>
          <a:lstStyle/>
          <a:p>
            <a:r>
              <a:rPr lang="zh-CN" altLang="en-US"/>
              <a:t>1.</a:t>
            </a:r>
          </a:p>
        </p:txBody>
      </p:sp>
      <p:sp>
        <p:nvSpPr>
          <p:cNvPr id="4" name="Slide Number Placeholder 3"/>
          <p:cNvSpPr>
            <a:spLocks noGrp="1"/>
          </p:cNvSpPr>
          <p:nvPr>
            <p:ph type="sldNum" sz="quarter" idx="12"/>
          </p:nvPr>
        </p:nvSpPr>
        <p:spPr/>
        <p:txBody>
          <a:bodyPr/>
          <a:lstStyle/>
          <a:p>
            <a:fld id="{6EF9891B-7259-488A-84EB-6381EDBFDF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1" cy="2387600"/>
          </a:xfrm>
        </p:spPr>
        <p:txBody>
          <a:bodyPr anchor="b"/>
          <a:lstStyle>
            <a:lvl1pPr algn="ctr">
              <a:defRPr sz="4265"/>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9"/>
            <a:ext cx="9144001" cy="1655762"/>
          </a:xfrm>
        </p:spPr>
        <p:txBody>
          <a:bodyPr/>
          <a:lstStyle>
            <a:lvl1pPr marL="0" indent="0" algn="ctr">
              <a:buNone/>
              <a:defRPr sz="1705"/>
            </a:lvl1pPr>
            <a:lvl2pPr marL="325120" indent="0" algn="ctr">
              <a:buNone/>
              <a:defRPr sz="1420"/>
            </a:lvl2pPr>
            <a:lvl3pPr marL="650240" indent="0" algn="ctr">
              <a:buNone/>
              <a:defRPr sz="1280"/>
            </a:lvl3pPr>
            <a:lvl4pPr marL="975360" indent="0" algn="ctr">
              <a:buNone/>
              <a:defRPr sz="1140"/>
            </a:lvl4pPr>
            <a:lvl5pPr marL="1300480" indent="0" algn="ctr">
              <a:buNone/>
              <a:defRPr sz="1140"/>
            </a:lvl5pPr>
            <a:lvl6pPr marL="1625600" indent="0" algn="ctr">
              <a:buNone/>
              <a:defRPr sz="1140"/>
            </a:lvl6pPr>
            <a:lvl7pPr marL="1950720" indent="0" algn="ctr">
              <a:buNone/>
              <a:defRPr sz="1140"/>
            </a:lvl7pPr>
            <a:lvl8pPr marL="2276475" indent="0" algn="ctr">
              <a:buNone/>
              <a:defRPr sz="1140"/>
            </a:lvl8pPr>
            <a:lvl9pPr marL="2601595" indent="0" algn="ctr">
              <a:buNone/>
              <a:defRPr sz="114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6B997C0-2055-4E7C-9D09-D5C09A431B9C}" type="datetimeFigureOut">
              <a:rPr lang="zh-CN" altLang="en-US" smtClean="0"/>
              <a:t>2021/5/27</a:t>
            </a:fld>
            <a:endParaRPr lang="zh-CN" altLang="en-US"/>
          </a:p>
        </p:txBody>
      </p:sp>
      <p:sp>
        <p:nvSpPr>
          <p:cNvPr id="5" name="Footer Placeholder 4"/>
          <p:cNvSpPr>
            <a:spLocks noGrp="1"/>
          </p:cNvSpPr>
          <p:nvPr>
            <p:ph type="ftr" sz="quarter" idx="11"/>
          </p:nvPr>
        </p:nvSpPr>
        <p:spPr/>
        <p:txBody>
          <a:bodyPr/>
          <a:lstStyle/>
          <a:p>
            <a:r>
              <a:rPr lang="zh-CN" altLang="en-US"/>
              <a:t>1.</a:t>
            </a:r>
          </a:p>
        </p:txBody>
      </p:sp>
      <p:sp>
        <p:nvSpPr>
          <p:cNvPr id="6" name="Slide Number Placeholder 5"/>
          <p:cNvSpPr>
            <a:spLocks noGrp="1"/>
          </p:cNvSpPr>
          <p:nvPr>
            <p:ph type="sldNum" sz="quarter" idx="12"/>
          </p:nvPr>
        </p:nvSpPr>
        <p:spPr/>
        <p:txBody>
          <a:bodyPr/>
          <a:lstStyle/>
          <a:p>
            <a:fld id="{E70953F2-2F11-49CA-BE99-27AE3029B45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47_空白">
    <p:bg>
      <p:bgPr>
        <a:solidFill>
          <a:srgbClr val="0C232C"/>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F2B8D8-0C22-47E8-BFAD-FCD15348DB51}"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6EF9891B-7259-488A-84EB-6381EDBFDF08}" type="slidenum">
              <a:rPr lang="zh-CN" altLang="en-US" smtClean="0"/>
              <a:t>‹#›</a:t>
            </a:fld>
            <a:endParaRPr lang="zh-CN" altLang="en-US"/>
          </a:p>
        </p:txBody>
      </p:sp>
      <p:pic>
        <p:nvPicPr>
          <p:cNvPr id="5" name="图片 4"/>
          <p:cNvPicPr>
            <a:picLocks noChangeAspect="1"/>
          </p:cNvPicPr>
          <p:nvPr userDrawn="1"/>
        </p:nvPicPr>
        <p:blipFill>
          <a:blip r:embed="rId2">
            <a:extLst>
              <a:ext uri="{BEBA8EAE-BF5A-486C-A8C5-ECC9F3942E4B}">
                <a14:imgProps xmlns:a14="http://schemas.microsoft.com/office/drawing/2010/main">
                  <a14:imgLayer r:embed="rId3">
                    <a14:imgEffect>
                      <a14:artisticGlowDiffused/>
                    </a14:imgEffect>
                  </a14:imgLayer>
                </a14:imgProps>
              </a:ext>
            </a:extLst>
          </a:blip>
          <a:stretch>
            <a:fillRect/>
          </a:stretch>
        </p:blipFill>
        <p:spPr>
          <a:xfrm>
            <a:off x="26569" y="-2667"/>
            <a:ext cx="12150191"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9_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219200" y="3200400"/>
            <a:ext cx="9652000" cy="609600"/>
          </a:xfrm>
          <a:prstGeom prst="rect">
            <a:avLst/>
          </a:prstGeom>
        </p:spPr>
        <p:txBody>
          <a:bodyPr/>
          <a:lstStyle>
            <a:lvl1pPr>
              <a:defRPr sz="4000"/>
            </a:lvl1pPr>
          </a:lstStyle>
          <a:p>
            <a:pPr lvl="0"/>
            <a:r>
              <a:rPr lang="zh-CN" altLang="en-US" noProof="0"/>
              <a:t>单击此处编辑母版标题样式</a:t>
            </a:r>
          </a:p>
        </p:txBody>
      </p:sp>
      <p:sp>
        <p:nvSpPr>
          <p:cNvPr id="3075" name="Rectangle 3"/>
          <p:cNvSpPr>
            <a:spLocks noGrp="1" noChangeArrowheads="1"/>
          </p:cNvSpPr>
          <p:nvPr>
            <p:ph type="subTitle" idx="1"/>
          </p:nvPr>
        </p:nvSpPr>
        <p:spPr bwMode="white">
          <a:xfrm>
            <a:off x="7112000" y="6038850"/>
            <a:ext cx="4775200" cy="304800"/>
          </a:xfrm>
        </p:spPr>
        <p:txBody>
          <a:bodyPr/>
          <a:lstStyle>
            <a:lvl1pPr marL="0" indent="0" algn="ctr">
              <a:buFont typeface="Wingdings" panose="05000000000000000000" pitchFamily="2" charset="2"/>
              <a:buNone/>
              <a:defRPr sz="1600">
                <a:solidFill>
                  <a:schemeClr val="tx2"/>
                </a:solidFill>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a:xfrm>
            <a:off x="609600" y="6556375"/>
            <a:ext cx="2844800" cy="134938"/>
          </a:xfrm>
        </p:spPr>
        <p:txBody>
          <a:bodyPr/>
          <a:lstStyle>
            <a:lvl1pPr>
              <a:defRPr>
                <a:latin typeface="方正悠宋体加粗" panose="02010600010101010101" charset="-122"/>
              </a:defRPr>
            </a:lvl1pPr>
          </a:lstStyle>
          <a:p>
            <a:pPr>
              <a:defRPr/>
            </a:pPr>
            <a:endParaRPr lang="en-US" altLang="zh-CN"/>
          </a:p>
        </p:txBody>
      </p:sp>
      <p:sp>
        <p:nvSpPr>
          <p:cNvPr id="5" name="Rectangle 5"/>
          <p:cNvSpPr>
            <a:spLocks noGrp="1" noChangeArrowheads="1"/>
          </p:cNvSpPr>
          <p:nvPr>
            <p:ph type="ftr" sz="quarter" idx="11"/>
          </p:nvPr>
        </p:nvSpPr>
        <p:spPr bwMode="auto">
          <a:xfrm>
            <a:off x="4318000" y="6578600"/>
            <a:ext cx="3860800" cy="171450"/>
          </a:xfrm>
          <a:prstGeom prst="rect">
            <a:avLst/>
          </a:prstGeom>
        </p:spPr>
        <p:txBody>
          <a:bodyPr vert="horz" wrap="square" lIns="91440" tIns="45720" rIns="91440" bIns="45720" numCol="1" anchor="t" anchorCtr="0" compatLnSpc="1"/>
          <a:lstStyle>
            <a:lvl1pPr algn="ctr" eaLnBrk="1" hangingPunct="1">
              <a:defRPr sz="1000">
                <a:solidFill>
                  <a:schemeClr val="tx1"/>
                </a:solidFill>
                <a:latin typeface="方正悠宋体加粗" panose="02010600010101010101" charset="-122"/>
              </a:defRPr>
            </a:lvl1pPr>
          </a:lstStyle>
          <a:p>
            <a:pPr>
              <a:defRPr/>
            </a:pPr>
            <a:r>
              <a:rPr lang="en-US" altLang="zh-CN"/>
              <a:t>1.</a:t>
            </a:r>
          </a:p>
        </p:txBody>
      </p:sp>
      <p:sp>
        <p:nvSpPr>
          <p:cNvPr id="6" name="Rectangle 6"/>
          <p:cNvSpPr>
            <a:spLocks noGrp="1" noChangeArrowheads="1"/>
          </p:cNvSpPr>
          <p:nvPr>
            <p:ph type="sldNum" sz="quarter" idx="12"/>
          </p:nvPr>
        </p:nvSpPr>
        <p:spPr>
          <a:xfrm>
            <a:off x="11277600" y="6588125"/>
            <a:ext cx="609600" cy="168275"/>
          </a:xfrm>
        </p:spPr>
        <p:txBody>
          <a:bodyPr/>
          <a:lstStyle>
            <a:lvl1pPr algn="r">
              <a:defRPr>
                <a:latin typeface="方正悠宋体加粗" panose="02010600010101010101" charset="-122"/>
              </a:defRPr>
            </a:lvl1pPr>
          </a:lstStyle>
          <a:p>
            <a:pPr>
              <a:defRPr/>
            </a:pPr>
            <a:fld id="{ED296BEA-81EF-45F7-B888-F04227FF1AEB}"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50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570663"/>
            <a:ext cx="2844800" cy="192087"/>
          </a:xfrm>
          <a:prstGeom prst="rect">
            <a:avLst/>
          </a:prstGeom>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xfrm>
            <a:off x="5283200" y="6553200"/>
            <a:ext cx="1625600" cy="227013"/>
          </a:xfrm>
          <a:prstGeom prst="rect">
            <a:avLst/>
          </a:prstGeom>
        </p:spPr>
        <p:txBody>
          <a:bodyPr/>
          <a:lstStyle>
            <a:lvl1pPr>
              <a:defRPr/>
            </a:lvl1pPr>
          </a:lstStyle>
          <a:p>
            <a:pPr>
              <a:defRPr/>
            </a:pPr>
            <a:fld id="{60C70952-EF12-49F5-8551-FF6D4B76C62A}" type="slidenum">
              <a:rPr lang="zh-CN" altLang="en-US"/>
              <a:t>‹#›</a:t>
            </a:fld>
            <a:endParaRPr lang="en-US" altLang="zh-CN"/>
          </a:p>
        </p:txBody>
      </p:sp>
      <p:pic>
        <p:nvPicPr>
          <p:cNvPr id="4" name="图片 3"/>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0376" y="150764"/>
            <a:ext cx="2257743" cy="7624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6786C12-B4B3-4FF6-89C9-88AC886A4349}"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D781AC98-B051-47F6-AF6A-FBD07566A51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3_标题幻灯片">
    <p:spTree>
      <p:nvGrpSpPr>
        <p:cNvPr id="1" name=""/>
        <p:cNvGrpSpPr/>
        <p:nvPr/>
      </p:nvGrpSpPr>
      <p:grpSpPr>
        <a:xfrm>
          <a:off x="0" y="0"/>
          <a:ext cx="0" cy="0"/>
          <a:chOff x="0" y="0"/>
          <a:chExt cx="0" cy="0"/>
        </a:xfrm>
      </p:grpSpPr>
      <p:sp>
        <p:nvSpPr>
          <p:cNvPr id="8" name="Rectangle 6"/>
          <p:cNvSpPr>
            <a:spLocks noGrp="1" noChangeArrowheads="1"/>
          </p:cNvSpPr>
          <p:nvPr>
            <p:ph type="sldNum" sz="quarter" idx="12"/>
          </p:nvPr>
        </p:nvSpPr>
        <p:spPr>
          <a:xfrm>
            <a:off x="11277600" y="6588126"/>
            <a:ext cx="609600" cy="168275"/>
          </a:xfrm>
          <a:prstGeom prst="rect">
            <a:avLst/>
          </a:prstGeom>
        </p:spPr>
        <p:txBody>
          <a:bodyPr/>
          <a:lstStyle>
            <a:lvl1pPr algn="r">
              <a:defRPr smtClean="0">
                <a:latin typeface="方正悠宋体加粗" panose="02010600010101010101" charset="-122"/>
              </a:defRPr>
            </a:lvl1pPr>
          </a:lstStyle>
          <a:p>
            <a:pPr>
              <a:defRPr/>
            </a:pPr>
            <a:fld id="{6E87CE5D-44AB-462A-82D5-BD1D0D337B5A}"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灯片编号占位符 3"/>
          <p:cNvSpPr>
            <a:spLocks noGrp="1"/>
          </p:cNvSpPr>
          <p:nvPr>
            <p:ph type="sldNum" sz="quarter" idx="11"/>
          </p:nvPr>
        </p:nvSpPr>
        <p:spPr/>
        <p:txBody>
          <a:bodyPr/>
          <a:lstStyle>
            <a:lvl1pPr>
              <a:defRPr/>
            </a:lvl1pPr>
          </a:lstStyle>
          <a:p>
            <a:pPr>
              <a:defRPr/>
            </a:pPr>
            <a:fld id="{954FD853-CC0E-4CAE-9264-31B7A146FF06}"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707F0E8-1044-4D3C-B765-19AD832F1082}"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82467905-3B3C-449E-AB3D-FC0EBDD556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1_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cs typeface="方正悠宋体加粗" panose="02010600010101010101" charset="-122"/>
            </a:endParaRPr>
          </a:p>
        </p:txBody>
      </p:sp>
      <p:sp>
        <p:nvSpPr>
          <p:cNvPr id="17" name="bk object 17"/>
          <p:cNvSpPr/>
          <p:nvPr/>
        </p:nvSpPr>
        <p:spPr>
          <a:xfrm>
            <a:off x="2144267" y="1144524"/>
            <a:ext cx="227075" cy="227075"/>
          </a:xfrm>
          <a:prstGeom prst="rect">
            <a:avLst/>
          </a:prstGeom>
          <a:blipFill>
            <a:blip r:embed="rId3" cstate="print"/>
            <a:stretch>
              <a:fillRect/>
            </a:stretch>
          </a:blipFill>
        </p:spPr>
        <p:txBody>
          <a:bodyPr wrap="square" lIns="0" tIns="0" rIns="0" bIns="0" rtlCol="0"/>
          <a:lstStyle/>
          <a:p>
            <a:endParaRPr>
              <a:cs typeface="方正悠宋体加粗" panose="02010600010101010101" charset="-122"/>
            </a:endParaRPr>
          </a:p>
        </p:txBody>
      </p:sp>
      <p:sp>
        <p:nvSpPr>
          <p:cNvPr id="18" name="bk object 18"/>
          <p:cNvSpPr/>
          <p:nvPr/>
        </p:nvSpPr>
        <p:spPr>
          <a:xfrm>
            <a:off x="3444240" y="1135380"/>
            <a:ext cx="225551" cy="225552"/>
          </a:xfrm>
          <a:prstGeom prst="rect">
            <a:avLst/>
          </a:prstGeom>
          <a:blipFill>
            <a:blip r:embed="rId4" cstate="print"/>
            <a:stretch>
              <a:fillRect/>
            </a:stretch>
          </a:blipFill>
        </p:spPr>
        <p:txBody>
          <a:bodyPr wrap="square" lIns="0" tIns="0" rIns="0" bIns="0" rtlCol="0"/>
          <a:lstStyle/>
          <a:p>
            <a:endParaRPr>
              <a:cs typeface="方正悠宋体加粗" panose="02010600010101010101" charset="-122"/>
            </a:endParaRPr>
          </a:p>
        </p:txBody>
      </p:sp>
      <p:sp>
        <p:nvSpPr>
          <p:cNvPr id="19" name="bk object 19"/>
          <p:cNvSpPr/>
          <p:nvPr/>
        </p:nvSpPr>
        <p:spPr>
          <a:xfrm>
            <a:off x="4821935" y="1124711"/>
            <a:ext cx="225551" cy="225551"/>
          </a:xfrm>
          <a:prstGeom prst="rect">
            <a:avLst/>
          </a:prstGeom>
          <a:blipFill>
            <a:blip r:embed="rId5" cstate="print"/>
            <a:stretch>
              <a:fillRect/>
            </a:stretch>
          </a:blipFill>
        </p:spPr>
        <p:txBody>
          <a:bodyPr wrap="square" lIns="0" tIns="0" rIns="0" bIns="0" rtlCol="0"/>
          <a:lstStyle/>
          <a:p>
            <a:endParaRPr>
              <a:cs typeface="方正悠宋体加粗" panose="02010600010101010101" charset="-122"/>
            </a:endParaRPr>
          </a:p>
        </p:txBody>
      </p:sp>
      <p:sp>
        <p:nvSpPr>
          <p:cNvPr id="20" name="bk object 20"/>
          <p:cNvSpPr/>
          <p:nvPr/>
        </p:nvSpPr>
        <p:spPr>
          <a:xfrm>
            <a:off x="6089903" y="1114044"/>
            <a:ext cx="227075" cy="227075"/>
          </a:xfrm>
          <a:prstGeom prst="rect">
            <a:avLst/>
          </a:prstGeom>
          <a:blipFill>
            <a:blip r:embed="rId6" cstate="print"/>
            <a:stretch>
              <a:fillRect/>
            </a:stretch>
          </a:blipFill>
        </p:spPr>
        <p:txBody>
          <a:bodyPr wrap="square" lIns="0" tIns="0" rIns="0" bIns="0" rtlCol="0"/>
          <a:lstStyle/>
          <a:p>
            <a:endParaRPr>
              <a:cs typeface="方正悠宋体加粗" panose="02010600010101010101" charset="-122"/>
            </a:endParaRPr>
          </a:p>
        </p:txBody>
      </p:sp>
      <p:sp>
        <p:nvSpPr>
          <p:cNvPr id="21" name="bk object 21"/>
          <p:cNvSpPr/>
          <p:nvPr/>
        </p:nvSpPr>
        <p:spPr>
          <a:xfrm>
            <a:off x="6228588" y="3701795"/>
            <a:ext cx="5963411" cy="3156202"/>
          </a:xfrm>
          <a:prstGeom prst="rect">
            <a:avLst/>
          </a:prstGeom>
          <a:blipFill>
            <a:blip r:embed="rId7" cstate="print"/>
            <a:stretch>
              <a:fillRect/>
            </a:stretch>
          </a:blipFill>
        </p:spPr>
        <p:txBody>
          <a:bodyPr wrap="square" lIns="0" tIns="0" rIns="0" bIns="0" rtlCol="0"/>
          <a:lstStyle/>
          <a:p>
            <a:endParaRPr>
              <a:cs typeface="方正悠宋体加粗" panose="02010600010101010101" charset="-122"/>
            </a:endParaRPr>
          </a:p>
        </p:txBody>
      </p:sp>
      <p:sp>
        <p:nvSpPr>
          <p:cNvPr id="22" name="bk object 22"/>
          <p:cNvSpPr/>
          <p:nvPr/>
        </p:nvSpPr>
        <p:spPr>
          <a:xfrm>
            <a:off x="11330940" y="624840"/>
            <a:ext cx="376427" cy="510539"/>
          </a:xfrm>
          <a:prstGeom prst="rect">
            <a:avLst/>
          </a:prstGeom>
          <a:blipFill>
            <a:blip r:embed="rId8" cstate="print"/>
            <a:stretch>
              <a:fillRect/>
            </a:stretch>
          </a:blipFill>
        </p:spPr>
        <p:txBody>
          <a:bodyPr wrap="square" lIns="0" tIns="0" rIns="0" bIns="0" rtlCol="0"/>
          <a:lstStyle/>
          <a:p>
            <a:endParaRPr>
              <a:cs typeface="方正悠宋体加粗" panose="02010600010101010101" charset="-122"/>
            </a:endParaRPr>
          </a:p>
        </p:txBody>
      </p:sp>
      <p:sp>
        <p:nvSpPr>
          <p:cNvPr id="2" name="Holder 2"/>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r>
              <a:t>1.</a:t>
            </a:r>
          </a:p>
        </p:txBody>
      </p:sp>
      <p:sp>
        <p:nvSpPr>
          <p:cNvPr id="3" name="Holder 3"/>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4" name="Holder 4"/>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C42F7D6-0255-4B7F-BFC1-92D773B956B6}" type="datetimeFigureOut">
              <a:rPr lang="en-US" smtClean="0"/>
              <a:t>5/27/2021</a:t>
            </a:fld>
            <a:endParaRPr 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t>1.</a:t>
            </a: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6720EB1-3F04-4F07-A616-4842E766E50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55_空白">
    <p:bg>
      <p:bgPr>
        <a:solidFill>
          <a:srgbClr val="94141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DD6DDCC6-C938-47B1-B3D7-E95E8E6C2517}" type="slidenum">
              <a:rPr lang="zh-CN" altLang="en-US" smtClean="0"/>
              <a:t>‹#›</a:t>
            </a:fld>
            <a:endParaRPr lang="zh-CN" altLang="en-US"/>
          </a:p>
        </p:txBody>
      </p:sp>
      <p:sp>
        <p:nvSpPr>
          <p:cNvPr id="5" name="矩形 4"/>
          <p:cNvSpPr/>
          <p:nvPr userDrawn="1"/>
        </p:nvSpPr>
        <p:spPr>
          <a:xfrm>
            <a:off x="0" y="0"/>
            <a:ext cx="12192000" cy="6858000"/>
          </a:xfrm>
          <a:prstGeom prst="rect">
            <a:avLst/>
          </a:prstGeom>
          <a:blipFill dpi="0" rotWithShape="1">
            <a:blip r:embed="rId2">
              <a:alphaModFix amt="10000"/>
              <a:extLst>
                <a:ext uri="{BEBA8EAE-BF5A-486C-A8C5-ECC9F3942E4B}">
                  <a14:imgProps xmlns:a14="http://schemas.microsoft.com/office/drawing/2010/main">
                    <a14:imgLayer r:embed="rId3">
                      <a14:imgEffect>
                        <a14:sharpenSoften amount="19000"/>
                      </a14:imgEffect>
                    </a14:imgLayer>
                  </a14:imgProps>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5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DD6DDCC6-C938-47B1-B3D7-E95E8E6C2517}" type="slidenum">
              <a:rPr lang="zh-CN" altLang="en-US" smtClean="0"/>
              <a:t>‹#›</a:t>
            </a:fld>
            <a:endParaRPr lang="zh-CN" altLang="en-US"/>
          </a:p>
        </p:txBody>
      </p:sp>
      <p:pic>
        <p:nvPicPr>
          <p:cNvPr id="5" name="Picture 81" descr="图片包含 餐桌, 室内&#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29508" t="30706" r="19566" b="26324"/>
          <a:stretch>
            <a:fillRect/>
          </a:stretch>
        </p:blipFill>
        <p:spPr>
          <a:xfrm>
            <a:off x="1" y="1"/>
            <a:ext cx="121920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17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2CF556F4-F4BD-4D4E-8CEC-3BFA1134E2AC}" type="datetimeFigureOut">
              <a:rPr kumimoji="1" lang="zh-CN" altLang="en-US" smtClean="0"/>
              <a:t>2021/5/27</a:t>
            </a:fld>
            <a:endParaRPr kumimoji="1" lang="zh-CN" altLang="en-US"/>
          </a:p>
        </p:txBody>
      </p:sp>
      <p:sp>
        <p:nvSpPr>
          <p:cNvPr id="5" name="页脚占位符 4"/>
          <p:cNvSpPr>
            <a:spLocks noGrp="1"/>
          </p:cNvSpPr>
          <p:nvPr>
            <p:ph type="ftr" sz="quarter" idx="11"/>
          </p:nvPr>
        </p:nvSpPr>
        <p:spPr/>
        <p:txBody>
          <a:bodyPr/>
          <a:lstStyle/>
          <a:p>
            <a:r>
              <a:rPr kumimoji="1" lang="zh-CN" altLang="en-US"/>
              <a:t>1.</a:t>
            </a:r>
          </a:p>
        </p:txBody>
      </p:sp>
      <p:sp>
        <p:nvSpPr>
          <p:cNvPr id="6" name="幻灯片编号占位符 5"/>
          <p:cNvSpPr>
            <a:spLocks noGrp="1"/>
          </p:cNvSpPr>
          <p:nvPr>
            <p:ph type="sldNum" sz="quarter" idx="12"/>
          </p:nvPr>
        </p:nvSpPr>
        <p:spPr/>
        <p:txBody>
          <a:bodyPr/>
          <a:lstStyle/>
          <a:p>
            <a:fld id="{5E1C61EF-179B-3F4E-8776-9BC39C10A319}"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61_空白">
    <p:bg>
      <p:bgPr>
        <a:solidFill>
          <a:schemeClr val="bg2">
            <a:lumMod val="10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DD05436B-CFEA-4EC7-B902-DBBEDE5D6F1E}" type="slidenum">
              <a:rPr lang="zh-CN" altLang="en-US" smtClean="0"/>
              <a:t>‹#›</a:t>
            </a:fld>
            <a:endParaRPr lang="zh-CN" altLang="en-US"/>
          </a:p>
        </p:txBody>
      </p:sp>
      <p:grpSp>
        <p:nvGrpSpPr>
          <p:cNvPr id="9" name="组合 8"/>
          <p:cNvGrpSpPr/>
          <p:nvPr userDrawn="1"/>
        </p:nvGrpSpPr>
        <p:grpSpPr>
          <a:xfrm>
            <a:off x="0" y="-111580"/>
            <a:ext cx="12192000" cy="7081159"/>
            <a:chOff x="0" y="-111580"/>
            <a:chExt cx="12192000" cy="7081159"/>
          </a:xfrm>
        </p:grpSpPr>
        <p:sp>
          <p:nvSpPr>
            <p:cNvPr id="8" name="矩形 7"/>
            <p:cNvSpPr/>
            <p:nvPr userDrawn="1"/>
          </p:nvSpPr>
          <p:spPr>
            <a:xfrm>
              <a:off x="0" y="0"/>
              <a:ext cx="12192000"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nvGrpSpPr>
            <p:cNvPr id="7" name="组合 6"/>
            <p:cNvGrpSpPr/>
            <p:nvPr userDrawn="1"/>
          </p:nvGrpSpPr>
          <p:grpSpPr>
            <a:xfrm>
              <a:off x="0" y="-111580"/>
              <a:ext cx="12192000" cy="7081159"/>
              <a:chOff x="475837" y="-111579"/>
              <a:chExt cx="12192000" cy="7081159"/>
            </a:xfrm>
          </p:grpSpPr>
          <p:sp>
            <p:nvSpPr>
              <p:cNvPr id="5" name="矩形 4"/>
              <p:cNvSpPr/>
              <p:nvPr userDrawn="1"/>
            </p:nvSpPr>
            <p:spPr>
              <a:xfrm>
                <a:off x="475837" y="-111579"/>
                <a:ext cx="12192000" cy="7081159"/>
              </a:xfrm>
              <a:prstGeom prst="rect">
                <a:avLst/>
              </a:prstGeom>
              <a:blipFill dpi="0" rotWithShape="1">
                <a:blip r:embed="rId2">
                  <a:alphaModFix amt="1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
            <p:nvSpPr>
              <p:cNvPr id="6" name="矩形 5"/>
              <p:cNvSpPr/>
              <p:nvPr userDrawn="1"/>
            </p:nvSpPr>
            <p:spPr>
              <a:xfrm>
                <a:off x="475837" y="0"/>
                <a:ext cx="12192000" cy="6858000"/>
              </a:xfrm>
              <a:prstGeom prst="rect">
                <a:avLst/>
              </a:prstGeom>
              <a:gradFill flip="none" rotWithShape="1">
                <a:gsLst>
                  <a:gs pos="0">
                    <a:schemeClr val="tx1">
                      <a:alpha val="20000"/>
                    </a:schemeClr>
                  </a:gs>
                  <a:gs pos="100000">
                    <a:schemeClr val="tx1">
                      <a:alpha val="4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6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DD05436B-CFEA-4EC7-B902-DBBEDE5D6F1E}" type="slidenum">
              <a:rPr lang="zh-CN" altLang="en-US" smtClean="0"/>
              <a:t>‹#›</a:t>
            </a:fld>
            <a:endParaRPr lang="zh-CN" altLang="en-US"/>
          </a:p>
        </p:txBody>
      </p:sp>
      <p:pic>
        <p:nvPicPr>
          <p:cNvPr id="5" name="图片 4" descr="图片包含 美食, 盘子, 餐桌, 零食食品&#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t="7809" b="7809"/>
          <a:stretch>
            <a:fillRect/>
          </a:stretch>
        </p:blipFill>
        <p:spPr>
          <a:xfrm>
            <a:off x="-1095044" y="0"/>
            <a:ext cx="14382087" cy="80899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65_空白">
    <p:spTree>
      <p:nvGrpSpPr>
        <p:cNvPr id="1" name=""/>
        <p:cNvGrpSpPr/>
        <p:nvPr/>
      </p:nvGrpSpPr>
      <p:grpSpPr>
        <a:xfrm>
          <a:off x="0" y="0"/>
          <a:ext cx="0" cy="0"/>
          <a:chOff x="0" y="0"/>
          <a:chExt cx="0" cy="0"/>
        </a:xfrm>
      </p:grpSpPr>
      <p:grpSp>
        <p:nvGrpSpPr>
          <p:cNvPr id="5" name="组合 4"/>
          <p:cNvGrpSpPr/>
          <p:nvPr userDrawn="1"/>
        </p:nvGrpSpPr>
        <p:grpSpPr>
          <a:xfrm>
            <a:off x="-11125200" y="-19329400"/>
            <a:ext cx="34442400" cy="45516800"/>
            <a:chOff x="-14224000" y="-22453600"/>
            <a:chExt cx="34442400" cy="45516800"/>
          </a:xfrm>
        </p:grpSpPr>
        <p:sp>
          <p:nvSpPr>
            <p:cNvPr id="6" name="矩形 5"/>
            <p:cNvSpPr/>
            <p:nvPr/>
          </p:nvSpPr>
          <p:spPr>
            <a:xfrm>
              <a:off x="-14224000" y="-224536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
          <p:nvSpPr>
            <p:cNvPr id="7" name="矩形 6"/>
            <p:cNvSpPr/>
            <p:nvPr/>
          </p:nvSpPr>
          <p:spPr>
            <a:xfrm>
              <a:off x="17272000" y="201168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grpSp>
        <p:nvGrpSpPr>
          <p:cNvPr id="8" name="组合 7"/>
          <p:cNvGrpSpPr/>
          <p:nvPr userDrawn="1"/>
        </p:nvGrpSpPr>
        <p:grpSpPr>
          <a:xfrm>
            <a:off x="-10972800" y="-19177000"/>
            <a:ext cx="34442400" cy="45516800"/>
            <a:chOff x="-14224000" y="-22453600"/>
            <a:chExt cx="34442400" cy="45516800"/>
          </a:xfrm>
        </p:grpSpPr>
        <p:sp>
          <p:nvSpPr>
            <p:cNvPr id="9" name="矩形 8"/>
            <p:cNvSpPr/>
            <p:nvPr/>
          </p:nvSpPr>
          <p:spPr>
            <a:xfrm>
              <a:off x="-14224000" y="-224536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
          <p:nvSpPr>
            <p:cNvPr id="10" name="矩形 9"/>
            <p:cNvSpPr/>
            <p:nvPr/>
          </p:nvSpPr>
          <p:spPr>
            <a:xfrm>
              <a:off x="17272000" y="201168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pic>
        <p:nvPicPr>
          <p:cNvPr id="11" name="图片 10" descr="图片包含 黑色&#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t="21875" b="21875"/>
          <a:stretch>
            <a:fillRect/>
          </a:stretch>
        </p:blipFill>
        <p:spPr>
          <a:xfrm>
            <a:off x="-2" y="0"/>
            <a:ext cx="12192004"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2F7D6-0255-4B7F-BFC1-92D773B956B6}" type="datetimeFigureOut">
              <a:rPr lang="en-US" smtClean="0"/>
              <a:t>5/27/2021</a:t>
            </a:fld>
            <a:endParaRPr lang="en-US"/>
          </a:p>
        </p:txBody>
      </p:sp>
      <p:sp>
        <p:nvSpPr>
          <p:cNvPr id="3" name="页脚占位符 2"/>
          <p:cNvSpPr>
            <a:spLocks noGrp="1"/>
          </p:cNvSpPr>
          <p:nvPr>
            <p:ph type="ftr" sz="quarter" idx="11"/>
          </p:nvPr>
        </p:nvSpPr>
        <p:spPr/>
        <p:txBody>
          <a:bodyPr/>
          <a:lstStyle/>
          <a:p>
            <a:r>
              <a:rPr lang="en-US"/>
              <a:t>1.</a:t>
            </a:r>
          </a:p>
        </p:txBody>
      </p:sp>
      <p:sp>
        <p:nvSpPr>
          <p:cNvPr id="4" name="灯片编号占位符 3"/>
          <p:cNvSpPr>
            <a:spLocks noGrp="1"/>
          </p:cNvSpPr>
          <p:nvPr>
            <p:ph type="sldNum" sz="quarter" idx="12"/>
          </p:nvPr>
        </p:nvSpPr>
        <p:spPr/>
        <p:txBody>
          <a:bodyPr/>
          <a:lstStyle/>
          <a:p>
            <a:fld id="{06720EB1-3F04-4F07-A616-4842E766E50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t>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1" cy="2387600"/>
          </a:xfrm>
        </p:spPr>
        <p:txBody>
          <a:bodyPr anchor="b"/>
          <a:lstStyle>
            <a:lvl1pPr algn="ctr">
              <a:defRPr sz="4265"/>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9"/>
            <a:ext cx="9144001" cy="1655762"/>
          </a:xfrm>
        </p:spPr>
        <p:txBody>
          <a:bodyPr/>
          <a:lstStyle>
            <a:lvl1pPr marL="0" indent="0" algn="ctr">
              <a:buNone/>
              <a:defRPr sz="1705"/>
            </a:lvl1pPr>
            <a:lvl2pPr marL="325120" indent="0" algn="ctr">
              <a:buNone/>
              <a:defRPr sz="1420"/>
            </a:lvl2pPr>
            <a:lvl3pPr marL="650240" indent="0" algn="ctr">
              <a:buNone/>
              <a:defRPr sz="1280"/>
            </a:lvl3pPr>
            <a:lvl4pPr marL="975360" indent="0" algn="ctr">
              <a:buNone/>
              <a:defRPr sz="1140"/>
            </a:lvl4pPr>
            <a:lvl5pPr marL="1300480" indent="0" algn="ctr">
              <a:buNone/>
              <a:defRPr sz="1140"/>
            </a:lvl5pPr>
            <a:lvl6pPr marL="1625600" indent="0" algn="ctr">
              <a:buNone/>
              <a:defRPr sz="1140"/>
            </a:lvl6pPr>
            <a:lvl7pPr marL="1950720" indent="0" algn="ctr">
              <a:buNone/>
              <a:defRPr sz="1140"/>
            </a:lvl7pPr>
            <a:lvl8pPr marL="2276475" indent="0" algn="ctr">
              <a:buNone/>
              <a:defRPr sz="1140"/>
            </a:lvl8pPr>
            <a:lvl9pPr marL="2601595" indent="0" algn="ctr">
              <a:buNone/>
              <a:defRPr sz="114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6B997C0-2055-4E7C-9D09-D5C09A431B9C}" type="datetimeFigureOut">
              <a:rPr lang="zh-CN" altLang="en-US" smtClean="0"/>
              <a:t>2021/5/27</a:t>
            </a:fld>
            <a:endParaRPr lang="zh-CN" altLang="en-US"/>
          </a:p>
        </p:txBody>
      </p:sp>
      <p:sp>
        <p:nvSpPr>
          <p:cNvPr id="5" name="Footer Placeholder 4"/>
          <p:cNvSpPr>
            <a:spLocks noGrp="1"/>
          </p:cNvSpPr>
          <p:nvPr>
            <p:ph type="ftr" sz="quarter" idx="11"/>
          </p:nvPr>
        </p:nvSpPr>
        <p:spPr/>
        <p:txBody>
          <a:bodyPr/>
          <a:lstStyle/>
          <a:p>
            <a:r>
              <a:rPr lang="zh-CN" altLang="en-US"/>
              <a:t>1.</a:t>
            </a:r>
          </a:p>
        </p:txBody>
      </p:sp>
      <p:sp>
        <p:nvSpPr>
          <p:cNvPr id="6" name="Slide Number Placeholder 5"/>
          <p:cNvSpPr>
            <a:spLocks noGrp="1"/>
          </p:cNvSpPr>
          <p:nvPr>
            <p:ph type="sldNum" sz="quarter" idx="12"/>
          </p:nvPr>
        </p:nvSpPr>
        <p:spPr/>
        <p:txBody>
          <a:bodyPr/>
          <a:lstStyle/>
          <a:p>
            <a:fld id="{E70953F2-2F11-49CA-BE99-27AE3029B45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C42F7D6-0255-4B7F-BFC1-92D773B956B6}" type="datetimeFigureOut">
              <a:rPr lang="en-US" smtClean="0"/>
              <a:t>5/27/2021</a:t>
            </a:fld>
            <a:endParaRPr 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t>1.</a:t>
            </a: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6720EB1-3F04-4F07-A616-4842E766E50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C42F7D6-0255-4B7F-BFC1-92D773B956B6}" type="datetimeFigureOut">
              <a:rPr lang="en-US" smtClean="0"/>
              <a:t>5/27/2021</a:t>
            </a:fld>
            <a:endParaRPr lang="en-US"/>
          </a:p>
        </p:txBody>
      </p:sp>
      <p:sp>
        <p:nvSpPr>
          <p:cNvPr id="4" name="页脚占位符 3"/>
          <p:cNvSpPr>
            <a:spLocks noGrp="1"/>
          </p:cNvSpPr>
          <p:nvPr>
            <p:ph type="ftr" sz="quarter" idx="11"/>
          </p:nvPr>
        </p:nvSpPr>
        <p:spPr/>
        <p:txBody>
          <a:bodyPr/>
          <a:lstStyle/>
          <a:p>
            <a:r>
              <a:rPr lang="en-US"/>
              <a:t>1.</a:t>
            </a:r>
          </a:p>
        </p:txBody>
      </p:sp>
      <p:sp>
        <p:nvSpPr>
          <p:cNvPr id="5" name="灯片编号占位符 4"/>
          <p:cNvSpPr>
            <a:spLocks noGrp="1"/>
          </p:cNvSpPr>
          <p:nvPr>
            <p:ph type="sldNum" sz="quarter" idx="12"/>
          </p:nvPr>
        </p:nvSpPr>
        <p:spPr/>
        <p:txBody>
          <a:bodyPr/>
          <a:lstStyle/>
          <a:p>
            <a:fld id="{06720EB1-3F04-4F07-A616-4842E766E50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C42F7D6-0255-4B7F-BFC1-92D773B956B6}" type="datetimeFigureOut">
              <a:rPr lang="en-US" smtClean="0"/>
              <a:t>5/27/2021</a:t>
            </a:fld>
            <a:endParaRPr lang="en-US"/>
          </a:p>
        </p:txBody>
      </p:sp>
      <p:sp>
        <p:nvSpPr>
          <p:cNvPr id="4" name="页脚占位符 3"/>
          <p:cNvSpPr>
            <a:spLocks noGrp="1"/>
          </p:cNvSpPr>
          <p:nvPr>
            <p:ph type="ftr" sz="quarter" idx="11"/>
          </p:nvPr>
        </p:nvSpPr>
        <p:spPr/>
        <p:txBody>
          <a:bodyPr/>
          <a:lstStyle/>
          <a:p>
            <a:r>
              <a:rPr lang="en-US"/>
              <a:t>1.</a:t>
            </a:r>
          </a:p>
        </p:txBody>
      </p:sp>
      <p:sp>
        <p:nvSpPr>
          <p:cNvPr id="5" name="灯片编号占位符 4"/>
          <p:cNvSpPr>
            <a:spLocks noGrp="1"/>
          </p:cNvSpPr>
          <p:nvPr>
            <p:ph type="sldNum" sz="quarter" idx="12"/>
          </p:nvPr>
        </p:nvSpPr>
        <p:spPr/>
        <p:txBody>
          <a:bodyPr/>
          <a:lstStyle/>
          <a:p>
            <a:fld id="{06720EB1-3F04-4F07-A616-4842E766E50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alphaModFix amt="20000"/>
          </a:blip>
          <a:stretch>
            <a:fillRect/>
          </a:stretch>
        </p:blipFill>
        <p:spPr>
          <a:xfrm>
            <a:off x="-4903304" y="-2044947"/>
            <a:ext cx="11582400" cy="11582400"/>
          </a:xfrm>
          <a:prstGeom prst="rect">
            <a:avLst/>
          </a:prstGeom>
        </p:spPr>
      </p:pic>
      <p:sp>
        <p:nvSpPr>
          <p:cNvPr id="8" name="矩形 7"/>
          <p:cNvSpPr/>
          <p:nvPr userDrawn="1"/>
        </p:nvSpPr>
        <p:spPr>
          <a:xfrm>
            <a:off x="0" y="0"/>
            <a:ext cx="12192000" cy="6858000"/>
          </a:xfrm>
          <a:prstGeom prst="rect">
            <a:avLst/>
          </a:prstGeom>
          <a:gradFill flip="none" rotWithShape="1">
            <a:gsLst>
              <a:gs pos="100000">
                <a:srgbClr val="E6E6E6"/>
              </a:gs>
              <a:gs pos="0">
                <a:srgbClr val="E6E6E6">
                  <a:alpha val="12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FAC1BC-E02A-445B-B18C-302FEE3B5502}"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C0F1CE3E-E6F0-45C9-85FC-FCBF949557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E398439-406D-4643-8875-CD40EEF2221E}" type="datetimeFigureOut">
              <a:rPr kumimoji="0" lang="zh-CN" altLang="en-US" sz="1200" b="0" i="0" u="none" strike="noStrike" kern="1200" cap="none" spc="0" normalizeH="0" baseline="0" noProof="0" smtClean="0">
                <a:ln>
                  <a:noFill/>
                </a:ln>
                <a:solidFill>
                  <a:prstClr val="black">
                    <a:tint val="75000"/>
                  </a:prstClr>
                </a:solidFill>
                <a:effectLst/>
                <a:uLnTx/>
                <a:uFillTx/>
              </a:rPr>
              <a:t>2021/5/27</a:t>
            </a:fld>
            <a:endParaRPr kumimoji="0" lang="zh-CN" altLang="en-US" sz="1200" b="0" i="0" u="none" strike="noStrike" kern="1200" cap="none" spc="0" normalizeH="0" baseline="0" noProof="0">
              <a:ln>
                <a:noFill/>
              </a:ln>
              <a:solidFill>
                <a:prstClr val="black">
                  <a:tint val="75000"/>
                </a:prstClr>
              </a:solidFill>
              <a:effectLst/>
              <a:uLnTx/>
              <a:uFillTx/>
            </a:endParaRPr>
          </a:p>
        </p:txBody>
      </p:sp>
      <p:sp>
        <p:nvSpPr>
          <p:cNvPr id="5" name="页脚占位符 4"/>
          <p:cNvSpPr>
            <a:spLocks noGrp="1"/>
          </p:cNvSpPr>
          <p:nvPr>
            <p:ph type="ftr" sz="quarter" idx="11"/>
          </p:nvPr>
        </p:nvSpPr>
        <p:spPr/>
        <p:txBody>
          <a:bodyPr/>
          <a:lstStyle>
            <a:lvl1pPr>
              <a:defRPr>
                <a:latin typeface="方正悠宋体加粗" panose="02010600010101010101" charset="-122"/>
                <a:ea typeface="方正悠宋体加粗" panose="02010600010101010101" charset="-122"/>
                <a:cs typeface="方正悠宋体加粗" panose="02010600010101010101" charset="-122"/>
                <a:sym typeface="方正悠宋体加粗" panose="02010600010101010101"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tint val="75000"/>
                  </a:prstClr>
                </a:solidFill>
                <a:effectLst/>
                <a:uLnTx/>
                <a:uFillTx/>
              </a:rPr>
              <a:t>1.</a:t>
            </a: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935A30-FD49-4A8C-9B3E-ACF67AE327B9}" type="slidenum">
              <a:rPr kumimoji="0" lang="zh-CN" altLang="en-US" sz="1200" b="0" i="0" u="none" strike="noStrike" kern="1200" cap="none" spc="0" normalizeH="0" baseline="0" noProof="0" smtClean="0">
                <a:ln>
                  <a:noFill/>
                </a:ln>
                <a:solidFill>
                  <a:prstClr val="black">
                    <a:tint val="75000"/>
                  </a:prstClr>
                </a:solidFill>
                <a:effectLst/>
                <a:uLnTx/>
                <a:uFillTx/>
              </a:rPr>
              <a:t>‹#›</a:t>
            </a:fld>
            <a:endParaRPr kumimoji="0" lang="zh-CN" altLang="en-US" sz="1200" b="0" i="0" u="none" strike="noStrike" kern="1200" cap="none" spc="0" normalizeH="0" baseline="0" noProof="0">
              <a:ln>
                <a:noFill/>
              </a:ln>
              <a:solidFill>
                <a:prstClr val="black">
                  <a:tint val="75000"/>
                </a:prstClr>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AC42F7D6-0255-4B7F-BFC1-92D773B956B6}" type="datetimeFigureOut">
              <a:rPr lang="en-US" smtClean="0"/>
              <a:t>5/27/2021</a:t>
            </a:fld>
            <a:endParaRPr lang="en-US"/>
          </a:p>
        </p:txBody>
      </p:sp>
      <p:sp>
        <p:nvSpPr>
          <p:cNvPr id="5" name="页脚占位符 4"/>
          <p:cNvSpPr>
            <a:spLocks noGrp="1"/>
          </p:cNvSpPr>
          <p:nvPr>
            <p:ph type="ftr" sz="quarter" idx="11"/>
          </p:nvPr>
        </p:nvSpPr>
        <p:spPr/>
        <p:txBody>
          <a:bodyPr/>
          <a:lstStyle/>
          <a:p>
            <a:r>
              <a:rPr lang="en-US"/>
              <a:t>1.</a:t>
            </a:r>
          </a:p>
        </p:txBody>
      </p:sp>
      <p:sp>
        <p:nvSpPr>
          <p:cNvPr id="6" name="灯片编号占位符 5"/>
          <p:cNvSpPr>
            <a:spLocks noGrp="1"/>
          </p:cNvSpPr>
          <p:nvPr>
            <p:ph type="sldNum" sz="quarter" idx="12"/>
          </p:nvPr>
        </p:nvSpPr>
        <p:spPr/>
        <p:txBody>
          <a:bodyPr/>
          <a:lstStyle/>
          <a:p>
            <a:fld id="{06720EB1-3F04-4F07-A616-4842E766E50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6D4A5C8-09B7-4A2C-B7E0-867F49915D5F}"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6B67E250-85D6-406A-B01E-9A879EF111D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A1E69338-C4C9-4511-81BF-6D49BF6806BA}" type="datetimeFigureOut">
              <a:rPr lang="en-US" smtClean="0"/>
              <a:t>5/27/2021</a:t>
            </a:fld>
            <a:endParaRPr lang="en-US"/>
          </a:p>
        </p:txBody>
      </p:sp>
      <p:sp>
        <p:nvSpPr>
          <p:cNvPr id="5" name="页脚占位符 4"/>
          <p:cNvSpPr>
            <a:spLocks noGrp="1"/>
          </p:cNvSpPr>
          <p:nvPr>
            <p:ph type="ftr" sz="quarter" idx="11"/>
          </p:nvPr>
        </p:nvSpPr>
        <p:spPr/>
        <p:txBody>
          <a:bodyPr/>
          <a:lstStyle/>
          <a:p>
            <a:r>
              <a:rPr lang="en-US"/>
              <a:t>1.</a:t>
            </a:r>
          </a:p>
        </p:txBody>
      </p:sp>
      <p:sp>
        <p:nvSpPr>
          <p:cNvPr id="6" name="灯片编号占位符 5"/>
          <p:cNvSpPr>
            <a:spLocks noGrp="1"/>
          </p:cNvSpPr>
          <p:nvPr>
            <p:ph type="sldNum" sz="quarter" idx="12"/>
          </p:nvPr>
        </p:nvSpPr>
        <p:spPr/>
        <p:txBody>
          <a:bodyPr/>
          <a:lstStyle/>
          <a:p>
            <a:fld id="{0064089C-F9B0-4EE9-B10D-E415AD3C72D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85B13D0-981B-4FE3-A083-E826D8F9456B}"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E1DD0268-EFB9-414D-BA7E-65BC60BB22A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C55C88-8512-4070-BE7C-D3F23D49A92B}" type="datetimeFigureOut">
              <a:rPr lang="en-US" smtClean="0"/>
              <a:t>5/27/2021</a:t>
            </a:fld>
            <a:endParaRPr lang="en-US"/>
          </a:p>
        </p:txBody>
      </p:sp>
      <p:sp>
        <p:nvSpPr>
          <p:cNvPr id="3" name="页脚占位符 2"/>
          <p:cNvSpPr>
            <a:spLocks noGrp="1"/>
          </p:cNvSpPr>
          <p:nvPr>
            <p:ph type="ftr" sz="quarter" idx="11"/>
          </p:nvPr>
        </p:nvSpPr>
        <p:spPr/>
        <p:txBody>
          <a:bodyPr/>
          <a:lstStyle/>
          <a:p>
            <a:r>
              <a:rPr lang="en-US"/>
              <a:t>1.</a:t>
            </a:r>
          </a:p>
        </p:txBody>
      </p:sp>
      <p:sp>
        <p:nvSpPr>
          <p:cNvPr id="4" name="灯片编号占位符 3"/>
          <p:cNvSpPr>
            <a:spLocks noGrp="1"/>
          </p:cNvSpPr>
          <p:nvPr>
            <p:ph type="sldNum" sz="quarter" idx="12"/>
          </p:nvPr>
        </p:nvSpPr>
        <p:spPr/>
        <p:txBody>
          <a:bodyPr/>
          <a:lstStyle/>
          <a:p>
            <a:fld id="{7BB9DEBB-85F3-465E-86C7-32AEBA609C0B}" type="slidenum">
              <a:rPr lang="en-US" smtClean="0"/>
              <a:t>‹#›</a:t>
            </a:fld>
            <a:endParaRPr lang="en-US"/>
          </a:p>
        </p:txBody>
      </p:sp>
      <p:pic>
        <p:nvPicPr>
          <p:cNvPr id="5" name="图片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a:fillRect/>
          </a:stretch>
        </p:blipFill>
        <p:spPr>
          <a:xfrm>
            <a:off x="-48127" y="0"/>
            <a:ext cx="1225616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18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15" y="0"/>
            <a:ext cx="12221029" cy="68743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alphaModFix amt="20000"/>
          </a:blip>
          <a:stretch>
            <a:fillRect/>
          </a:stretch>
        </p:blipFill>
        <p:spPr>
          <a:xfrm>
            <a:off x="-4903304" y="-2044947"/>
            <a:ext cx="11582400" cy="11582400"/>
          </a:xfrm>
          <a:prstGeom prst="rect">
            <a:avLst/>
          </a:prstGeom>
        </p:spPr>
      </p:pic>
      <p:sp>
        <p:nvSpPr>
          <p:cNvPr id="8" name="矩形 7"/>
          <p:cNvSpPr/>
          <p:nvPr userDrawn="1"/>
        </p:nvSpPr>
        <p:spPr>
          <a:xfrm>
            <a:off x="0" y="0"/>
            <a:ext cx="12192000" cy="6858000"/>
          </a:xfrm>
          <a:prstGeom prst="rect">
            <a:avLst/>
          </a:prstGeom>
          <a:gradFill flip="none" rotWithShape="1">
            <a:gsLst>
              <a:gs pos="100000">
                <a:srgbClr val="E6E6E6"/>
              </a:gs>
              <a:gs pos="0">
                <a:srgbClr val="E6E6E6">
                  <a:alpha val="12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21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23_空白">
    <p:bg>
      <p:bgPr>
        <a:gradFill>
          <a:gsLst>
            <a:gs pos="0">
              <a:srgbClr val="6B0606"/>
            </a:gs>
            <a:gs pos="100000">
              <a:srgbClr val="870708"/>
            </a:gs>
          </a:gsLst>
          <a:lin ang="10800000" scaled="1"/>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C8DE3F-6633-482F-89E1-BEE79149F65A}" type="datetimeFigureOut">
              <a:rPr lang="en-US" smtClean="0"/>
              <a:t>5/27/2021</a:t>
            </a:fld>
            <a:endParaRPr lang="en-US"/>
          </a:p>
        </p:txBody>
      </p:sp>
      <p:sp>
        <p:nvSpPr>
          <p:cNvPr id="3" name="页脚占位符 2"/>
          <p:cNvSpPr>
            <a:spLocks noGrp="1"/>
          </p:cNvSpPr>
          <p:nvPr>
            <p:ph type="ftr" sz="quarter" idx="11"/>
          </p:nvPr>
        </p:nvSpPr>
        <p:spPr/>
        <p:txBody>
          <a:bodyPr/>
          <a:lstStyle/>
          <a:p>
            <a:r>
              <a:rPr lang="en-US"/>
              <a:t>1.</a:t>
            </a:r>
          </a:p>
        </p:txBody>
      </p:sp>
      <p:sp>
        <p:nvSpPr>
          <p:cNvPr id="4" name="灯片编号占位符 3"/>
          <p:cNvSpPr>
            <a:spLocks noGrp="1"/>
          </p:cNvSpPr>
          <p:nvPr>
            <p:ph type="sldNum" sz="quarter" idx="12"/>
          </p:nvPr>
        </p:nvSpPr>
        <p:spPr/>
        <p:txBody>
          <a:bodyPr/>
          <a:lstStyle/>
          <a:p>
            <a:fld id="{252878E4-A275-4416-9A27-F85B47C1894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4_空白">
    <p:spTree>
      <p:nvGrpSpPr>
        <p:cNvPr id="1" name=""/>
        <p:cNvGrpSpPr/>
        <p:nvPr/>
      </p:nvGrpSpPr>
      <p:grpSpPr>
        <a:xfrm>
          <a:off x="0" y="0"/>
          <a:ext cx="0" cy="0"/>
          <a:chOff x="0" y="0"/>
          <a:chExt cx="0" cy="0"/>
        </a:xfrm>
      </p:grpSpPr>
      <p:grpSp>
        <p:nvGrpSpPr>
          <p:cNvPr id="7" name="组合 6"/>
          <p:cNvGrpSpPr/>
          <p:nvPr userDrawn="1"/>
        </p:nvGrpSpPr>
        <p:grpSpPr>
          <a:xfrm>
            <a:off x="-1239314" y="-3887887"/>
            <a:ext cx="14670627" cy="14670627"/>
            <a:chOff x="-1239314" y="-3906314"/>
            <a:chExt cx="14670627" cy="14670627"/>
          </a:xfrm>
        </p:grpSpPr>
        <p:sp>
          <p:nvSpPr>
            <p:cNvPr id="8" name="流程图: 接点 174"/>
            <p:cNvSpPr/>
            <p:nvPr/>
          </p:nvSpPr>
          <p:spPr>
            <a:xfrm>
              <a:off x="-1239314" y="-3906314"/>
              <a:ext cx="14670627" cy="14670627"/>
            </a:xfrm>
            <a:custGeom>
              <a:avLst/>
              <a:gdLst>
                <a:gd name="connsiteX0" fmla="*/ 0 w 5944068"/>
                <a:gd name="connsiteY0" fmla="*/ 2972034 h 5944068"/>
                <a:gd name="connsiteX1" fmla="*/ 2972034 w 5944068"/>
                <a:gd name="connsiteY1" fmla="*/ 0 h 5944068"/>
                <a:gd name="connsiteX2" fmla="*/ 5944068 w 5944068"/>
                <a:gd name="connsiteY2" fmla="*/ 2972034 h 5944068"/>
                <a:gd name="connsiteX3" fmla="*/ 2972034 w 5944068"/>
                <a:gd name="connsiteY3" fmla="*/ 5944068 h 5944068"/>
                <a:gd name="connsiteX4" fmla="*/ 0 w 5944068"/>
                <a:gd name="connsiteY4" fmla="*/ 2972034 h 5944068"/>
                <a:gd name="connsiteX0-1" fmla="*/ 3139182 w 9083250"/>
                <a:gd name="connsiteY0-2" fmla="*/ 3536724 h 6508758"/>
                <a:gd name="connsiteX1-3" fmla="*/ 0 w 9083250"/>
                <a:gd name="connsiteY1-4" fmla="*/ 0 h 6508758"/>
                <a:gd name="connsiteX2-5" fmla="*/ 6111216 w 9083250"/>
                <a:gd name="connsiteY2-6" fmla="*/ 564690 h 6508758"/>
                <a:gd name="connsiteX3-7" fmla="*/ 9083250 w 9083250"/>
                <a:gd name="connsiteY3-8" fmla="*/ 3536724 h 6508758"/>
                <a:gd name="connsiteX4-9" fmla="*/ 6111216 w 9083250"/>
                <a:gd name="connsiteY4-10" fmla="*/ 6508758 h 6508758"/>
                <a:gd name="connsiteX5" fmla="*/ 3139182 w 9083250"/>
                <a:gd name="connsiteY5" fmla="*/ 3536724 h 6508758"/>
                <a:gd name="connsiteX0-11" fmla="*/ 0 w 5944068"/>
                <a:gd name="connsiteY0-12" fmla="*/ 2972034 h 5944068"/>
                <a:gd name="connsiteX1-13" fmla="*/ 2972034 w 5944068"/>
                <a:gd name="connsiteY1-14" fmla="*/ 0 h 5944068"/>
                <a:gd name="connsiteX2-15" fmla="*/ 5944068 w 5944068"/>
                <a:gd name="connsiteY2-16" fmla="*/ 2972034 h 5944068"/>
                <a:gd name="connsiteX3-17" fmla="*/ 2972034 w 5944068"/>
                <a:gd name="connsiteY3-18" fmla="*/ 5944068 h 5944068"/>
                <a:gd name="connsiteX4-19" fmla="*/ 0 w 5944068"/>
                <a:gd name="connsiteY4-20" fmla="*/ 2972034 h 59440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44068" h="5944068">
                  <a:moveTo>
                    <a:pt x="0" y="2972034"/>
                  </a:moveTo>
                  <a:cubicBezTo>
                    <a:pt x="0" y="1330625"/>
                    <a:pt x="1330625" y="0"/>
                    <a:pt x="2972034" y="0"/>
                  </a:cubicBezTo>
                  <a:cubicBezTo>
                    <a:pt x="4613443" y="0"/>
                    <a:pt x="5944068" y="1330625"/>
                    <a:pt x="5944068" y="2972034"/>
                  </a:cubicBezTo>
                  <a:cubicBezTo>
                    <a:pt x="5944068" y="4613443"/>
                    <a:pt x="4613443" y="5944068"/>
                    <a:pt x="2972034" y="5944068"/>
                  </a:cubicBezTo>
                  <a:cubicBezTo>
                    <a:pt x="1330625" y="5944068"/>
                    <a:pt x="0" y="4613443"/>
                    <a:pt x="0" y="2972034"/>
                  </a:cubicBezTo>
                  <a:close/>
                </a:path>
              </a:pathLst>
            </a:custGeom>
            <a:solidFill>
              <a:srgbClr val="982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
          <p:nvSpPr>
            <p:cNvPr id="9" name="任意多边形 8"/>
            <p:cNvSpPr/>
            <p:nvPr/>
          </p:nvSpPr>
          <p:spPr>
            <a:xfrm>
              <a:off x="-587744" y="-3254744"/>
              <a:ext cx="13367486" cy="13367486"/>
            </a:xfrm>
            <a:custGeom>
              <a:avLst/>
              <a:gdLst/>
              <a:ahLst/>
              <a:cxnLst/>
              <a:rect l="0" t="0" r="0" b="0"/>
              <a:pathLst>
                <a:path w="13367488" h="13367487">
                  <a:moveTo>
                    <a:pt x="0" y="6683744"/>
                  </a:moveTo>
                  <a:cubicBezTo>
                    <a:pt x="0" y="2992414"/>
                    <a:pt x="2992414" y="0"/>
                    <a:pt x="6683744" y="0"/>
                  </a:cubicBezTo>
                  <a:cubicBezTo>
                    <a:pt x="10375072" y="0"/>
                    <a:pt x="13367487" y="2992414"/>
                    <a:pt x="13367487" y="6683744"/>
                  </a:cubicBezTo>
                  <a:cubicBezTo>
                    <a:pt x="13367487" y="10375072"/>
                    <a:pt x="10375072" y="13367486"/>
                    <a:pt x="6683744" y="13367486"/>
                  </a:cubicBezTo>
                  <a:cubicBezTo>
                    <a:pt x="2992414" y="13367486"/>
                    <a:pt x="0" y="10375072"/>
                    <a:pt x="0" y="6683744"/>
                  </a:cubicBezTo>
                  <a:close/>
                </a:path>
              </a:pathLst>
            </a:custGeom>
            <a:solidFill>
              <a:srgbClr val="9E23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0" name="任意多边形 9"/>
            <p:cNvSpPr/>
            <p:nvPr/>
          </p:nvSpPr>
          <p:spPr>
            <a:xfrm>
              <a:off x="63826" y="-2603173"/>
              <a:ext cx="12064346" cy="12064346"/>
            </a:xfrm>
            <a:custGeom>
              <a:avLst/>
              <a:gdLst/>
              <a:ahLst/>
              <a:cxnLst/>
              <a:rect l="0" t="0" r="0" b="0"/>
              <a:pathLst>
                <a:path w="12064348" h="12064346">
                  <a:moveTo>
                    <a:pt x="0" y="6032173"/>
                  </a:moveTo>
                  <a:cubicBezTo>
                    <a:pt x="0" y="2700695"/>
                    <a:pt x="2700697" y="0"/>
                    <a:pt x="6032174" y="0"/>
                  </a:cubicBezTo>
                  <a:cubicBezTo>
                    <a:pt x="9363650" y="0"/>
                    <a:pt x="12064347" y="2700695"/>
                    <a:pt x="12064347" y="6032173"/>
                  </a:cubicBezTo>
                  <a:cubicBezTo>
                    <a:pt x="12064347" y="9363649"/>
                    <a:pt x="9363650" y="12064345"/>
                    <a:pt x="6032174" y="12064345"/>
                  </a:cubicBezTo>
                  <a:cubicBezTo>
                    <a:pt x="2700697" y="12064345"/>
                    <a:pt x="0" y="9363649"/>
                    <a:pt x="0" y="6032173"/>
                  </a:cubicBezTo>
                  <a:close/>
                </a:path>
              </a:pathLst>
            </a:custGeom>
            <a:solidFill>
              <a:srgbClr val="A527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1" name="任意多边形 10"/>
            <p:cNvSpPr/>
            <p:nvPr/>
          </p:nvSpPr>
          <p:spPr>
            <a:xfrm>
              <a:off x="715397" y="-1965250"/>
              <a:ext cx="10761205" cy="10761205"/>
            </a:xfrm>
            <a:custGeom>
              <a:avLst/>
              <a:gdLst/>
              <a:ahLst/>
              <a:cxnLst/>
              <a:rect l="0" t="0" r="0" b="0"/>
              <a:pathLst>
                <a:path w="10761207" h="10761206">
                  <a:moveTo>
                    <a:pt x="0" y="5380603"/>
                  </a:moveTo>
                  <a:cubicBezTo>
                    <a:pt x="0" y="2408978"/>
                    <a:pt x="2408978" y="0"/>
                    <a:pt x="5380603" y="0"/>
                  </a:cubicBezTo>
                  <a:cubicBezTo>
                    <a:pt x="8352227" y="0"/>
                    <a:pt x="10761206" y="2408978"/>
                    <a:pt x="10761206" y="5380603"/>
                  </a:cubicBezTo>
                  <a:cubicBezTo>
                    <a:pt x="10761206" y="8352227"/>
                    <a:pt x="8352227" y="10761205"/>
                    <a:pt x="5380603" y="10761205"/>
                  </a:cubicBezTo>
                  <a:cubicBezTo>
                    <a:pt x="2408978" y="10761205"/>
                    <a:pt x="0" y="8352227"/>
                    <a:pt x="0" y="5380603"/>
                  </a:cubicBezTo>
                  <a:close/>
                </a:path>
              </a:pathLst>
            </a:custGeom>
            <a:solidFill>
              <a:srgbClr val="AC2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2" name="任意多边形 11"/>
            <p:cNvSpPr/>
            <p:nvPr/>
          </p:nvSpPr>
          <p:spPr>
            <a:xfrm>
              <a:off x="1366968" y="-1300032"/>
              <a:ext cx="9458065" cy="9458065"/>
            </a:xfrm>
            <a:custGeom>
              <a:avLst/>
              <a:gdLst/>
              <a:ahLst/>
              <a:cxnLst/>
              <a:rect l="0" t="0" r="0" b="0"/>
              <a:pathLst>
                <a:path w="9458066" h="9458066">
                  <a:moveTo>
                    <a:pt x="0" y="4729033"/>
                  </a:moveTo>
                  <a:cubicBezTo>
                    <a:pt x="0" y="2117260"/>
                    <a:pt x="2117260" y="0"/>
                    <a:pt x="4729033" y="0"/>
                  </a:cubicBezTo>
                  <a:cubicBezTo>
                    <a:pt x="7340805" y="0"/>
                    <a:pt x="9458065" y="2117260"/>
                    <a:pt x="9458065" y="4729033"/>
                  </a:cubicBezTo>
                  <a:cubicBezTo>
                    <a:pt x="9458065" y="7340805"/>
                    <a:pt x="7340805" y="9458065"/>
                    <a:pt x="4729033" y="9458065"/>
                  </a:cubicBezTo>
                  <a:cubicBezTo>
                    <a:pt x="2117260" y="9458065"/>
                    <a:pt x="0" y="7340805"/>
                    <a:pt x="0" y="4729033"/>
                  </a:cubicBezTo>
                  <a:close/>
                </a:path>
              </a:pathLst>
            </a:custGeom>
            <a:solidFill>
              <a:srgbClr val="B32F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3" name="任意多边形 12"/>
            <p:cNvSpPr/>
            <p:nvPr/>
          </p:nvSpPr>
          <p:spPr>
            <a:xfrm>
              <a:off x="2018537" y="-648463"/>
              <a:ext cx="8154924" cy="8154924"/>
            </a:xfrm>
            <a:custGeom>
              <a:avLst/>
              <a:gdLst/>
              <a:ahLst/>
              <a:cxnLst/>
              <a:rect l="0" t="0" r="0" b="0"/>
              <a:pathLst>
                <a:path w="8154925" h="8154925">
                  <a:moveTo>
                    <a:pt x="0" y="4077462"/>
                  </a:moveTo>
                  <a:cubicBezTo>
                    <a:pt x="0" y="1825542"/>
                    <a:pt x="1825542" y="0"/>
                    <a:pt x="4077462" y="0"/>
                  </a:cubicBezTo>
                  <a:cubicBezTo>
                    <a:pt x="6329382" y="0"/>
                    <a:pt x="8154924" y="1825542"/>
                    <a:pt x="8154924" y="4077462"/>
                  </a:cubicBezTo>
                  <a:cubicBezTo>
                    <a:pt x="8154924" y="6329382"/>
                    <a:pt x="6329382" y="8154924"/>
                    <a:pt x="4077462" y="8154924"/>
                  </a:cubicBezTo>
                  <a:cubicBezTo>
                    <a:pt x="1825542" y="8154924"/>
                    <a:pt x="0" y="6329382"/>
                    <a:pt x="0" y="4077462"/>
                  </a:cubicBezTo>
                  <a:close/>
                </a:path>
              </a:pathLst>
            </a:custGeom>
            <a:solidFill>
              <a:srgbClr val="BA32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4" name="任意多边形 13"/>
            <p:cNvSpPr/>
            <p:nvPr/>
          </p:nvSpPr>
          <p:spPr>
            <a:xfrm>
              <a:off x="2670107" y="3107"/>
              <a:ext cx="6851783" cy="6851783"/>
            </a:xfrm>
            <a:custGeom>
              <a:avLst/>
              <a:gdLst/>
              <a:ahLst/>
              <a:cxnLst/>
              <a:rect l="0" t="0" r="0" b="0"/>
              <a:pathLst>
                <a:path w="6851785" h="6851785">
                  <a:moveTo>
                    <a:pt x="0" y="3425892"/>
                  </a:moveTo>
                  <a:cubicBezTo>
                    <a:pt x="0" y="1533824"/>
                    <a:pt x="1533824" y="0"/>
                    <a:pt x="3425892" y="0"/>
                  </a:cubicBezTo>
                  <a:cubicBezTo>
                    <a:pt x="5317960" y="0"/>
                    <a:pt x="6851784" y="1533824"/>
                    <a:pt x="6851784" y="3425892"/>
                  </a:cubicBezTo>
                  <a:cubicBezTo>
                    <a:pt x="6851784" y="5317960"/>
                    <a:pt x="5317960" y="6851784"/>
                    <a:pt x="3425892" y="6851784"/>
                  </a:cubicBezTo>
                  <a:cubicBezTo>
                    <a:pt x="1533824" y="6851784"/>
                    <a:pt x="0" y="5317960"/>
                    <a:pt x="0" y="3425892"/>
                  </a:cubicBezTo>
                  <a:close/>
                </a:path>
              </a:pathLst>
            </a:custGeom>
            <a:solidFill>
              <a:srgbClr val="C136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5" name="任意多边形 14"/>
            <p:cNvSpPr/>
            <p:nvPr/>
          </p:nvSpPr>
          <p:spPr>
            <a:xfrm>
              <a:off x="3321677" y="654679"/>
              <a:ext cx="5548643" cy="5548643"/>
            </a:xfrm>
            <a:custGeom>
              <a:avLst/>
              <a:gdLst/>
              <a:ahLst/>
              <a:cxnLst/>
              <a:rect l="0" t="0" r="0" b="0"/>
              <a:pathLst>
                <a:path w="5548645" h="5548644">
                  <a:moveTo>
                    <a:pt x="0" y="2774321"/>
                  </a:moveTo>
                  <a:cubicBezTo>
                    <a:pt x="0" y="1242105"/>
                    <a:pt x="1242106" y="0"/>
                    <a:pt x="2774322" y="0"/>
                  </a:cubicBezTo>
                  <a:cubicBezTo>
                    <a:pt x="4306538" y="0"/>
                    <a:pt x="5548644" y="1242105"/>
                    <a:pt x="5548644" y="2774321"/>
                  </a:cubicBezTo>
                  <a:cubicBezTo>
                    <a:pt x="5548644" y="4306537"/>
                    <a:pt x="4306538" y="5548643"/>
                    <a:pt x="2774322" y="5548643"/>
                  </a:cubicBezTo>
                  <a:cubicBezTo>
                    <a:pt x="1242106" y="5548643"/>
                    <a:pt x="0" y="4306537"/>
                    <a:pt x="0" y="2774321"/>
                  </a:cubicBezTo>
                  <a:close/>
                </a:path>
              </a:pathLst>
            </a:custGeom>
            <a:solidFill>
              <a:srgbClr val="C83A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6" name="任意多边形 15"/>
            <p:cNvSpPr/>
            <p:nvPr/>
          </p:nvSpPr>
          <p:spPr>
            <a:xfrm>
              <a:off x="3973248" y="1306248"/>
              <a:ext cx="4245502" cy="4245502"/>
            </a:xfrm>
            <a:custGeom>
              <a:avLst/>
              <a:gdLst/>
              <a:ahLst/>
              <a:cxnLst/>
              <a:rect l="0" t="0" r="0" b="0"/>
              <a:pathLst>
                <a:path w="4245503" h="4245503">
                  <a:moveTo>
                    <a:pt x="0" y="2122751"/>
                  </a:moveTo>
                  <a:cubicBezTo>
                    <a:pt x="0" y="950388"/>
                    <a:pt x="950388" y="0"/>
                    <a:pt x="2122751" y="0"/>
                  </a:cubicBezTo>
                  <a:cubicBezTo>
                    <a:pt x="3295115" y="0"/>
                    <a:pt x="4245502" y="950388"/>
                    <a:pt x="4245502" y="2122751"/>
                  </a:cubicBezTo>
                  <a:cubicBezTo>
                    <a:pt x="4245502" y="3295115"/>
                    <a:pt x="3295115" y="4245502"/>
                    <a:pt x="2122751" y="4245502"/>
                  </a:cubicBezTo>
                  <a:cubicBezTo>
                    <a:pt x="950388" y="4245502"/>
                    <a:pt x="0" y="3295115"/>
                    <a:pt x="0" y="2122751"/>
                  </a:cubicBezTo>
                  <a:close/>
                </a:path>
              </a:pathLst>
            </a:custGeom>
            <a:solidFill>
              <a:srgbClr val="CF3E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方正悠宋体加粗" panose="02010600010101010101" charset="-122"/>
              </a:endParaRPr>
            </a:p>
          </p:txBody>
        </p:sp>
        <p:sp>
          <p:nvSpPr>
            <p:cNvPr id="17" name="流程图: 接点 1326"/>
            <p:cNvSpPr/>
            <p:nvPr/>
          </p:nvSpPr>
          <p:spPr>
            <a:xfrm>
              <a:off x="4624818" y="1957818"/>
              <a:ext cx="2942362" cy="2942362"/>
            </a:xfrm>
            <a:custGeom>
              <a:avLst/>
              <a:gdLst>
                <a:gd name="connsiteX0" fmla="*/ 0 w 3216431"/>
                <a:gd name="connsiteY0" fmla="*/ 1608216 h 3216431"/>
                <a:gd name="connsiteX1" fmla="*/ 1608216 w 3216431"/>
                <a:gd name="connsiteY1" fmla="*/ 0 h 3216431"/>
                <a:gd name="connsiteX2" fmla="*/ 3216432 w 3216431"/>
                <a:gd name="connsiteY2" fmla="*/ 1608216 h 3216431"/>
                <a:gd name="connsiteX3" fmla="*/ 1608216 w 3216431"/>
                <a:gd name="connsiteY3" fmla="*/ 3216432 h 3216431"/>
                <a:gd name="connsiteX4" fmla="*/ 0 w 3216431"/>
                <a:gd name="connsiteY4" fmla="*/ 1608216 h 3216431"/>
                <a:gd name="connsiteX0-1" fmla="*/ 4469438 w 7685870"/>
                <a:gd name="connsiteY0-2" fmla="*/ 3448125 h 5056341"/>
                <a:gd name="connsiteX1-3" fmla="*/ 0 w 7685870"/>
                <a:gd name="connsiteY1-4" fmla="*/ 0 h 5056341"/>
                <a:gd name="connsiteX2-5" fmla="*/ 6077654 w 7685870"/>
                <a:gd name="connsiteY2-6" fmla="*/ 1839909 h 5056341"/>
                <a:gd name="connsiteX3-7" fmla="*/ 7685870 w 7685870"/>
                <a:gd name="connsiteY3-8" fmla="*/ 3448125 h 5056341"/>
                <a:gd name="connsiteX4-9" fmla="*/ 6077654 w 7685870"/>
                <a:gd name="connsiteY4-10" fmla="*/ 5056341 h 5056341"/>
                <a:gd name="connsiteX5" fmla="*/ 4469438 w 7685870"/>
                <a:gd name="connsiteY5" fmla="*/ 3448125 h 5056341"/>
                <a:gd name="connsiteX0-11" fmla="*/ 0 w 3216432"/>
                <a:gd name="connsiteY0-12" fmla="*/ 1608216 h 3216432"/>
                <a:gd name="connsiteX1-13" fmla="*/ 1608216 w 3216432"/>
                <a:gd name="connsiteY1-14" fmla="*/ 0 h 3216432"/>
                <a:gd name="connsiteX2-15" fmla="*/ 3216432 w 3216432"/>
                <a:gd name="connsiteY2-16" fmla="*/ 1608216 h 3216432"/>
                <a:gd name="connsiteX3-17" fmla="*/ 1608216 w 3216432"/>
                <a:gd name="connsiteY3-18" fmla="*/ 3216432 h 3216432"/>
                <a:gd name="connsiteX4-19" fmla="*/ 0 w 3216432"/>
                <a:gd name="connsiteY4-20" fmla="*/ 1608216 h 3216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16432" h="3216432">
                  <a:moveTo>
                    <a:pt x="0" y="1608216"/>
                  </a:moveTo>
                  <a:cubicBezTo>
                    <a:pt x="0" y="720023"/>
                    <a:pt x="720023" y="0"/>
                    <a:pt x="1608216" y="0"/>
                  </a:cubicBezTo>
                  <a:cubicBezTo>
                    <a:pt x="2496409" y="0"/>
                    <a:pt x="3216432" y="720023"/>
                    <a:pt x="3216432" y="1608216"/>
                  </a:cubicBezTo>
                  <a:cubicBezTo>
                    <a:pt x="3216432" y="2496409"/>
                    <a:pt x="2496409" y="3216432"/>
                    <a:pt x="1608216" y="3216432"/>
                  </a:cubicBezTo>
                  <a:cubicBezTo>
                    <a:pt x="720023" y="3216432"/>
                    <a:pt x="0" y="2496409"/>
                    <a:pt x="0" y="1608216"/>
                  </a:cubicBezTo>
                  <a:close/>
                </a:path>
              </a:pathLst>
            </a:custGeom>
            <a:solidFill>
              <a:srgbClr val="D6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sp>
        <p:nvSpPr>
          <p:cNvPr id="2" name="日期占位符 1"/>
          <p:cNvSpPr>
            <a:spLocks noGrp="1"/>
          </p:cNvSpPr>
          <p:nvPr>
            <p:ph type="dt" sz="half" idx="10"/>
          </p:nvPr>
        </p:nvSpPr>
        <p:spPr/>
        <p:txBody>
          <a:bodyPr/>
          <a:lstStyle/>
          <a:p>
            <a:fld id="{C554428A-44F3-47C4-9B54-36D321AE1B82}"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9E611ABD-30D4-4B55-B316-E8149BD40A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44843"/>
          <a:stretch>
            <a:fillRect/>
          </a:stretch>
        </p:blipFill>
        <p:spPr>
          <a:xfrm>
            <a:off x="0" y="-49602"/>
            <a:ext cx="12192000" cy="69076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26_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37" y="-113750"/>
            <a:ext cx="12601074" cy="7085500"/>
          </a:xfrm>
          <a:prstGeom prst="rect">
            <a:avLst/>
          </a:prstGeom>
          <a:effectLst>
            <a:outerShdw blurRad="190500" dist="165100" dir="2700000" algn="tl" rotWithShape="0">
              <a:prstClr val="black">
                <a:alpha val="25000"/>
              </a:prstClr>
            </a:outerShdw>
          </a:effectLst>
        </p:spPr>
      </p:pic>
      <p:sp>
        <p:nvSpPr>
          <p:cNvPr id="2" name="日期占位符 1"/>
          <p:cNvSpPr>
            <a:spLocks noGrp="1"/>
          </p:cNvSpPr>
          <p:nvPr>
            <p:ph type="dt" sz="half" idx="10"/>
          </p:nvPr>
        </p:nvSpPr>
        <p:spPr/>
        <p:txBody>
          <a:bodyPr/>
          <a:lstStyle/>
          <a:p>
            <a:fld id="{1D3A59FC-6321-4023-BAD5-9DA48D8DF590}"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E504408F-C135-4B7A-BC51-7553D33B6C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27_空白">
    <p:bg>
      <p:bgPr>
        <a:solidFill>
          <a:srgbClr val="FAD5D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3A59FC-6321-4023-BAD5-9DA48D8DF590}"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E504408F-C135-4B7A-BC51-7553D33B6C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31_空白">
    <p:bg>
      <p:bgPr>
        <a:solidFill>
          <a:srgbClr val="1D1A25"/>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ECEA2-A21B-4448-AEAB-71CDC1A34109}"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FDA66CF0-9792-4414-A072-88C8B60A328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32_空白">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0795" b="10795"/>
          <a:stretch>
            <a:fillRect/>
          </a:stretch>
        </p:blipFill>
        <p:spPr>
          <a:xfrm>
            <a:off x="0" y="0"/>
            <a:ext cx="12192000" cy="6858000"/>
          </a:xfrm>
          <a:prstGeom prst="rect">
            <a:avLst/>
          </a:prstGeom>
        </p:spPr>
      </p:pic>
      <p:grpSp>
        <p:nvGrpSpPr>
          <p:cNvPr id="16" name="组合 15"/>
          <p:cNvGrpSpPr/>
          <p:nvPr userDrawn="1"/>
        </p:nvGrpSpPr>
        <p:grpSpPr>
          <a:xfrm>
            <a:off x="0" y="-1126657"/>
            <a:ext cx="6196018" cy="8593056"/>
            <a:chOff x="0" y="-1126657"/>
            <a:chExt cx="6196018" cy="8593056"/>
          </a:xfrm>
        </p:grpSpPr>
        <p:sp>
          <p:nvSpPr>
            <p:cNvPr id="7" name="矩形 6"/>
            <p:cNvSpPr/>
            <p:nvPr userDrawn="1"/>
          </p:nvSpPr>
          <p:spPr>
            <a:xfrm>
              <a:off x="4347" y="-929043"/>
              <a:ext cx="5803200" cy="8074800"/>
            </a:xfrm>
            <a:prstGeom prst="rect">
              <a:avLst/>
            </a:prstGeom>
            <a:blipFill dpi="0" rotWithShape="1">
              <a:blip r:embed="rId4">
                <a:alphaModFix amt="41000"/>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pic>
          <p:nvPicPr>
            <p:cNvPr id="5" name="图片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63289"/>
              <a:ext cx="5277290" cy="7343293"/>
            </a:xfrm>
            <a:prstGeom prst="rect">
              <a:avLst/>
            </a:prstGeom>
            <a:effectLst/>
          </p:spPr>
        </p:pic>
        <p:sp>
          <p:nvSpPr>
            <p:cNvPr id="15" name="矩形 14"/>
            <p:cNvSpPr/>
            <p:nvPr userDrawn="1"/>
          </p:nvSpPr>
          <p:spPr>
            <a:xfrm>
              <a:off x="20358" y="-1126657"/>
              <a:ext cx="6175660" cy="8593056"/>
            </a:xfrm>
            <a:prstGeom prst="rect">
              <a:avLst/>
            </a:prstGeom>
            <a:blipFill dpi="0" rotWithShape="1">
              <a:blip r:embed="rId7">
                <a:alphaModFix amt="20000"/>
                <a:extLst>
                  <a:ext uri="{BEBA8EAE-BF5A-486C-A8C5-ECC9F3942E4B}">
                    <a14:imgProps xmlns:a14="http://schemas.microsoft.com/office/drawing/2010/main">
                      <a14:imgLayer r:embed="rId5">
                        <a14:imgEffect>
                          <a14:artisticBlur/>
                        </a14:imgEffect>
                        <a14:imgEffect>
                          <a14:sharpenSoften amoun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sp>
        <p:nvSpPr>
          <p:cNvPr id="2" name="日期占位符 1"/>
          <p:cNvSpPr>
            <a:spLocks noGrp="1"/>
          </p:cNvSpPr>
          <p:nvPr>
            <p:ph type="dt" sz="half" idx="10"/>
          </p:nvPr>
        </p:nvSpPr>
        <p:spPr/>
        <p:txBody>
          <a:bodyPr/>
          <a:lstStyle/>
          <a:p>
            <a:fld id="{C56ECEA2-A21B-4448-AEAB-71CDC1A34109}"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FDA66CF0-9792-4414-A072-88C8B60A328F}" type="slidenum">
              <a:rPr lang="zh-CN" altLang="en-US" smtClean="0"/>
              <a:t>‹#›</a:t>
            </a:fld>
            <a:endParaRPr lang="zh-CN" altLang="en-US"/>
          </a:p>
        </p:txBody>
      </p:sp>
      <p:grpSp>
        <p:nvGrpSpPr>
          <p:cNvPr id="17" name="组合 16"/>
          <p:cNvGrpSpPr/>
          <p:nvPr userDrawn="1"/>
        </p:nvGrpSpPr>
        <p:grpSpPr>
          <a:xfrm flipH="1" flipV="1">
            <a:off x="5995982" y="-741647"/>
            <a:ext cx="6196018" cy="8593056"/>
            <a:chOff x="0" y="-1126657"/>
            <a:chExt cx="6196018" cy="8593056"/>
          </a:xfrm>
        </p:grpSpPr>
        <p:sp>
          <p:nvSpPr>
            <p:cNvPr id="18" name="矩形 17"/>
            <p:cNvSpPr/>
            <p:nvPr userDrawn="1"/>
          </p:nvSpPr>
          <p:spPr>
            <a:xfrm>
              <a:off x="4347" y="-929043"/>
              <a:ext cx="5803200" cy="8074800"/>
            </a:xfrm>
            <a:prstGeom prst="rect">
              <a:avLst/>
            </a:prstGeom>
            <a:blipFill dpi="0" rotWithShape="1">
              <a:blip r:embed="rId4">
                <a:alphaModFix amt="41000"/>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pic>
          <p:nvPicPr>
            <p:cNvPr id="19" name="图片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63289"/>
              <a:ext cx="5277290" cy="7343293"/>
            </a:xfrm>
            <a:prstGeom prst="rect">
              <a:avLst/>
            </a:prstGeom>
            <a:effectLst/>
          </p:spPr>
        </p:pic>
        <p:sp>
          <p:nvSpPr>
            <p:cNvPr id="20" name="矩形 19"/>
            <p:cNvSpPr/>
            <p:nvPr userDrawn="1"/>
          </p:nvSpPr>
          <p:spPr>
            <a:xfrm>
              <a:off x="20358" y="-1126657"/>
              <a:ext cx="6175660" cy="8593056"/>
            </a:xfrm>
            <a:prstGeom prst="rect">
              <a:avLst/>
            </a:prstGeom>
            <a:blipFill dpi="0" rotWithShape="1">
              <a:blip r:embed="rId7">
                <a:alphaModFix amt="20000"/>
                <a:extLst>
                  <a:ext uri="{BEBA8EAE-BF5A-486C-A8C5-ECC9F3942E4B}">
                    <a14:imgProps xmlns:a14="http://schemas.microsoft.com/office/drawing/2010/main">
                      <a14:imgLayer r:embed="rId5">
                        <a14:imgEffect>
                          <a14:artisticBlur/>
                        </a14:imgEffect>
                        <a14:imgEffect>
                          <a14:sharpenSoften amoun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34_空白">
    <p:bg>
      <p:bgPr>
        <a:solidFill>
          <a:srgbClr val="343466"/>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ECEA2-A21B-4448-AEAB-71CDC1A34109}"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FDA66CF0-9792-4414-A072-88C8B60A328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rgbClr val="00000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877C77-1775-406A-9706-D12E8EB1C516}"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9EA6D2FC-87E9-4816-8F65-5DDABE4DC69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FAC1BC-E02A-445B-B18C-302FEE3B5502}"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C0F1CE3E-E6F0-45C9-85FC-FCBF949557C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F2B8D8-0C22-47E8-BFAD-FCD15348DB51}" type="datetimeFigureOut">
              <a:rPr lang="zh-CN" altLang="en-US" smtClean="0"/>
              <a:t>2021/5/27</a:t>
            </a:fld>
            <a:endParaRPr lang="zh-CN" altLang="en-US"/>
          </a:p>
        </p:txBody>
      </p:sp>
      <p:sp>
        <p:nvSpPr>
          <p:cNvPr id="4" name="页脚占位符 3"/>
          <p:cNvSpPr>
            <a:spLocks noGrp="1"/>
          </p:cNvSpPr>
          <p:nvPr>
            <p:ph type="ftr" sz="quarter" idx="11"/>
          </p:nvPr>
        </p:nvSpPr>
        <p:spPr/>
        <p:txBody>
          <a:bodyPr/>
          <a:lstStyle/>
          <a:p>
            <a:r>
              <a:rPr lang="zh-CN" altLang="en-US"/>
              <a:t>1.</a:t>
            </a:r>
          </a:p>
        </p:txBody>
      </p:sp>
      <p:sp>
        <p:nvSpPr>
          <p:cNvPr id="5" name="灯片编号占位符 4"/>
          <p:cNvSpPr>
            <a:spLocks noGrp="1"/>
          </p:cNvSpPr>
          <p:nvPr>
            <p:ph type="sldNum" sz="quarter" idx="12"/>
          </p:nvPr>
        </p:nvSpPr>
        <p:spPr/>
        <p:txBody>
          <a:bodyPr/>
          <a:lstStyle/>
          <a:p>
            <a:fld id="{6EF9891B-7259-488A-84EB-6381EDBFDF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C062A51-35DD-434F-A8F7-B8E120332E97}"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293284B0-645F-4C67-8D0D-7E4016634FB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6_标题和内容">
    <p:bg>
      <p:bgPr>
        <a:gradFill>
          <a:gsLst>
            <a:gs pos="100000">
              <a:srgbClr val="125566"/>
            </a:gs>
            <a:gs pos="23000">
              <a:srgbClr val="162C3A"/>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93490F3-98AE-42F8-ADC1-0906895DB1EF}"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6B6AC9A2-7DDE-4144-B9BD-AEE195AFC5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4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F2B8D8-0C22-47E8-BFAD-FCD15348DB51}"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6EF9891B-7259-488A-84EB-6381EDBFDF08}" type="slidenum">
              <a:rPr lang="zh-CN" altLang="en-US" smtClean="0"/>
              <a:t>‹#›</a:t>
            </a:fld>
            <a:endParaRPr lang="zh-CN" altLang="en-US"/>
          </a:p>
        </p:txBody>
      </p:sp>
      <p:sp>
        <p:nvSpPr>
          <p:cNvPr id="5" name="流程图: 接点 4"/>
          <p:cNvSpPr/>
          <p:nvPr userDrawn="1"/>
        </p:nvSpPr>
        <p:spPr>
          <a:xfrm>
            <a:off x="5284665" y="5077930"/>
            <a:ext cx="1582764" cy="1579390"/>
          </a:xfrm>
          <a:prstGeom prst="flowChartConnector">
            <a:avLst/>
          </a:prstGeom>
          <a:gradFill>
            <a:gsLst>
              <a:gs pos="0">
                <a:srgbClr val="97B7E0"/>
              </a:gs>
              <a:gs pos="100000">
                <a:srgbClr val="4C6D9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方正悠宋体加粗" panose="02010600010101010101" charset="-122"/>
            </a:endParaRPr>
          </a:p>
        </p:txBody>
      </p:sp>
      <p:sp>
        <p:nvSpPr>
          <p:cNvPr id="6" name="流程图: 接点 5"/>
          <p:cNvSpPr/>
          <p:nvPr userDrawn="1"/>
        </p:nvSpPr>
        <p:spPr>
          <a:xfrm>
            <a:off x="-1418569" y="-1447130"/>
            <a:ext cx="4838568" cy="4828254"/>
          </a:xfrm>
          <a:prstGeom prst="flowChartConnector">
            <a:avLst/>
          </a:prstGeom>
          <a:gradFill>
            <a:gsLst>
              <a:gs pos="0">
                <a:srgbClr val="97B7E0"/>
              </a:gs>
              <a:gs pos="100000">
                <a:srgbClr val="4C6D9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方正悠宋体加粗" panose="02010600010101010101" charset="-122"/>
            </a:endParaRPr>
          </a:p>
        </p:txBody>
      </p:sp>
      <p:sp>
        <p:nvSpPr>
          <p:cNvPr id="7" name="流程图: 接点 6"/>
          <p:cNvSpPr/>
          <p:nvPr userDrawn="1"/>
        </p:nvSpPr>
        <p:spPr>
          <a:xfrm>
            <a:off x="7692261" y="2136090"/>
            <a:ext cx="5883681" cy="5883681"/>
          </a:xfrm>
          <a:prstGeom prst="flowChartConnector">
            <a:avLst/>
          </a:prstGeom>
          <a:gradFill>
            <a:gsLst>
              <a:gs pos="0">
                <a:srgbClr val="FCF8D3"/>
              </a:gs>
              <a:gs pos="100000">
                <a:srgbClr val="FBDB7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方正悠宋体加粗" panose="0201060001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46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2B8D8-0C22-47E8-BFAD-FCD15348DB51}" type="datetimeFigureOut">
              <a:rPr lang="zh-CN" altLang="en-US" smtClean="0"/>
              <a:t>2021/5/27</a:t>
            </a:fld>
            <a:endParaRPr lang="zh-CN" altLang="en-US"/>
          </a:p>
        </p:txBody>
      </p:sp>
      <p:sp>
        <p:nvSpPr>
          <p:cNvPr id="3" name="Footer Placeholder 2"/>
          <p:cNvSpPr>
            <a:spLocks noGrp="1"/>
          </p:cNvSpPr>
          <p:nvPr>
            <p:ph type="ftr" sz="quarter" idx="11"/>
          </p:nvPr>
        </p:nvSpPr>
        <p:spPr/>
        <p:txBody>
          <a:bodyPr/>
          <a:lstStyle/>
          <a:p>
            <a:r>
              <a:rPr lang="zh-CN" altLang="en-US"/>
              <a:t>1.</a:t>
            </a:r>
          </a:p>
        </p:txBody>
      </p:sp>
      <p:sp>
        <p:nvSpPr>
          <p:cNvPr id="4" name="Slide Number Placeholder 3"/>
          <p:cNvSpPr>
            <a:spLocks noGrp="1"/>
          </p:cNvSpPr>
          <p:nvPr>
            <p:ph type="sldNum" sz="quarter" idx="12"/>
          </p:nvPr>
        </p:nvSpPr>
        <p:spPr/>
        <p:txBody>
          <a:bodyPr/>
          <a:lstStyle/>
          <a:p>
            <a:fld id="{6EF9891B-7259-488A-84EB-6381EDBFDF0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47_空白">
    <p:bg>
      <p:bgPr>
        <a:solidFill>
          <a:srgbClr val="0C232C"/>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F2B8D8-0C22-47E8-BFAD-FCD15348DB51}"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6EF9891B-7259-488A-84EB-6381EDBFDF08}" type="slidenum">
              <a:rPr lang="zh-CN" altLang="en-US" smtClean="0"/>
              <a:t>‹#›</a:t>
            </a:fld>
            <a:endParaRPr lang="zh-CN" altLang="en-US"/>
          </a:p>
        </p:txBody>
      </p:sp>
      <p:pic>
        <p:nvPicPr>
          <p:cNvPr id="5" name="图片 4"/>
          <p:cNvPicPr>
            <a:picLocks noChangeAspect="1"/>
          </p:cNvPicPr>
          <p:nvPr userDrawn="1"/>
        </p:nvPicPr>
        <p:blipFill>
          <a:blip r:embed="rId2">
            <a:extLst>
              <a:ext uri="{BEBA8EAE-BF5A-486C-A8C5-ECC9F3942E4B}">
                <a14:imgProps xmlns:a14="http://schemas.microsoft.com/office/drawing/2010/main">
                  <a14:imgLayer r:embed="rId3">
                    <a14:imgEffect>
                      <a14:artisticGlowDiffused/>
                    </a14:imgEffect>
                  </a14:imgLayer>
                </a14:imgProps>
              </a:ext>
            </a:extLst>
          </a:blip>
          <a:stretch>
            <a:fillRect/>
          </a:stretch>
        </p:blipFill>
        <p:spPr>
          <a:xfrm>
            <a:off x="26569" y="-2667"/>
            <a:ext cx="12150191"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9_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219200" y="3200400"/>
            <a:ext cx="9652000" cy="609600"/>
          </a:xfrm>
          <a:prstGeom prst="rect">
            <a:avLst/>
          </a:prstGeom>
        </p:spPr>
        <p:txBody>
          <a:bodyPr/>
          <a:lstStyle>
            <a:lvl1pPr>
              <a:defRPr sz="4000"/>
            </a:lvl1pPr>
          </a:lstStyle>
          <a:p>
            <a:pPr lvl="0"/>
            <a:r>
              <a:rPr lang="zh-CN" altLang="en-US" noProof="0"/>
              <a:t>单击此处编辑母版标题样式</a:t>
            </a:r>
          </a:p>
        </p:txBody>
      </p:sp>
      <p:sp>
        <p:nvSpPr>
          <p:cNvPr id="3075" name="Rectangle 3"/>
          <p:cNvSpPr>
            <a:spLocks noGrp="1" noChangeArrowheads="1"/>
          </p:cNvSpPr>
          <p:nvPr>
            <p:ph type="subTitle" idx="1"/>
          </p:nvPr>
        </p:nvSpPr>
        <p:spPr bwMode="white">
          <a:xfrm>
            <a:off x="7112000" y="6038850"/>
            <a:ext cx="4775200" cy="304800"/>
          </a:xfrm>
        </p:spPr>
        <p:txBody>
          <a:bodyPr/>
          <a:lstStyle>
            <a:lvl1pPr marL="0" indent="0" algn="ctr">
              <a:buFont typeface="Wingdings" panose="05000000000000000000" pitchFamily="2" charset="2"/>
              <a:buNone/>
              <a:defRPr sz="1600">
                <a:solidFill>
                  <a:schemeClr val="tx2"/>
                </a:solidFill>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a:xfrm>
            <a:off x="609600" y="6556375"/>
            <a:ext cx="2844800" cy="134938"/>
          </a:xfrm>
        </p:spPr>
        <p:txBody>
          <a:bodyPr/>
          <a:lstStyle>
            <a:lvl1pPr>
              <a:defRPr>
                <a:latin typeface="方正悠宋体加粗" panose="02010600010101010101" charset="-122"/>
              </a:defRPr>
            </a:lvl1pPr>
          </a:lstStyle>
          <a:p>
            <a:pPr>
              <a:defRPr/>
            </a:pPr>
            <a:endParaRPr lang="en-US" altLang="zh-CN"/>
          </a:p>
        </p:txBody>
      </p:sp>
      <p:sp>
        <p:nvSpPr>
          <p:cNvPr id="5" name="Rectangle 5"/>
          <p:cNvSpPr>
            <a:spLocks noGrp="1" noChangeArrowheads="1"/>
          </p:cNvSpPr>
          <p:nvPr>
            <p:ph type="ftr" sz="quarter" idx="11"/>
          </p:nvPr>
        </p:nvSpPr>
        <p:spPr bwMode="auto">
          <a:xfrm>
            <a:off x="4318000" y="6578600"/>
            <a:ext cx="3860800" cy="171450"/>
          </a:xfrm>
          <a:prstGeom prst="rect">
            <a:avLst/>
          </a:prstGeom>
        </p:spPr>
        <p:txBody>
          <a:bodyPr vert="horz" wrap="square" lIns="91440" tIns="45720" rIns="91440" bIns="45720" numCol="1" anchor="t" anchorCtr="0" compatLnSpc="1"/>
          <a:lstStyle>
            <a:lvl1pPr algn="ctr" eaLnBrk="1" hangingPunct="1">
              <a:defRPr sz="1000">
                <a:solidFill>
                  <a:schemeClr val="tx1"/>
                </a:solidFill>
                <a:latin typeface="方正悠宋体加粗" panose="02010600010101010101" charset="-122"/>
              </a:defRPr>
            </a:lvl1pPr>
          </a:lstStyle>
          <a:p>
            <a:pPr>
              <a:defRPr/>
            </a:pPr>
            <a:r>
              <a:rPr lang="en-US" altLang="zh-CN"/>
              <a:t>1.</a:t>
            </a:r>
          </a:p>
        </p:txBody>
      </p:sp>
      <p:sp>
        <p:nvSpPr>
          <p:cNvPr id="6" name="Rectangle 6"/>
          <p:cNvSpPr>
            <a:spLocks noGrp="1" noChangeArrowheads="1"/>
          </p:cNvSpPr>
          <p:nvPr>
            <p:ph type="sldNum" sz="quarter" idx="12"/>
          </p:nvPr>
        </p:nvSpPr>
        <p:spPr>
          <a:xfrm>
            <a:off x="11277600" y="6588125"/>
            <a:ext cx="609600" cy="168275"/>
          </a:xfrm>
        </p:spPr>
        <p:txBody>
          <a:bodyPr/>
          <a:lstStyle>
            <a:lvl1pPr algn="r">
              <a:defRPr>
                <a:latin typeface="方正悠宋体加粗" panose="02010600010101010101" charset="-122"/>
              </a:defRPr>
            </a:lvl1pPr>
          </a:lstStyle>
          <a:p>
            <a:pPr>
              <a:defRPr/>
            </a:pPr>
            <a:fld id="{ED296BEA-81EF-45F7-B888-F04227FF1AEB}"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50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570663"/>
            <a:ext cx="2844800" cy="192087"/>
          </a:xfrm>
          <a:prstGeom prst="rect">
            <a:avLst/>
          </a:prstGeom>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xfrm>
            <a:off x="5283200" y="6553200"/>
            <a:ext cx="1625600" cy="227013"/>
          </a:xfrm>
          <a:prstGeom prst="rect">
            <a:avLst/>
          </a:prstGeom>
        </p:spPr>
        <p:txBody>
          <a:bodyPr/>
          <a:lstStyle>
            <a:lvl1pPr>
              <a:defRPr/>
            </a:lvl1pPr>
          </a:lstStyle>
          <a:p>
            <a:pPr>
              <a:defRPr/>
            </a:pPr>
            <a:fld id="{60C70952-EF12-49F5-8551-FF6D4B76C62A}" type="slidenum">
              <a:rPr lang="zh-CN" altLang="en-US"/>
              <a:t>‹#›</a:t>
            </a:fld>
            <a:endParaRPr lang="en-US" altLang="zh-CN"/>
          </a:p>
        </p:txBody>
      </p:sp>
      <p:pic>
        <p:nvPicPr>
          <p:cNvPr id="4" name="图片 3"/>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0376" y="150764"/>
            <a:ext cx="2257743" cy="7624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6786C12-B4B3-4FF6-89C9-88AC886A4349}"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D781AC98-B051-47F6-AF6A-FBD07566A51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E398439-406D-4643-8875-CD40EEF2221E}" type="datetimeFigureOut">
              <a:rPr kumimoji="0" lang="zh-CN" altLang="en-US" sz="1200" b="0" i="0" u="none" strike="noStrike" kern="1200" cap="none" spc="0" normalizeH="0" baseline="0" noProof="0" smtClean="0">
                <a:ln>
                  <a:noFill/>
                </a:ln>
                <a:solidFill>
                  <a:prstClr val="black">
                    <a:tint val="75000"/>
                  </a:prstClr>
                </a:solidFill>
                <a:effectLst/>
                <a:uLnTx/>
                <a:uFillTx/>
              </a:rPr>
              <a:t>2021/5/27</a:t>
            </a:fld>
            <a:endParaRPr kumimoji="0" lang="zh-CN" altLang="en-US" sz="1200" b="0" i="0" u="none" strike="noStrike" kern="1200" cap="none" spc="0" normalizeH="0" baseline="0" noProof="0">
              <a:ln>
                <a:noFill/>
              </a:ln>
              <a:solidFill>
                <a:prstClr val="black">
                  <a:tint val="75000"/>
                </a:prstClr>
              </a:solidFill>
              <a:effectLst/>
              <a:uLnTx/>
              <a:uFillTx/>
            </a:endParaRPr>
          </a:p>
        </p:txBody>
      </p:sp>
      <p:sp>
        <p:nvSpPr>
          <p:cNvPr id="5" name="页脚占位符 4"/>
          <p:cNvSpPr>
            <a:spLocks noGrp="1"/>
          </p:cNvSpPr>
          <p:nvPr>
            <p:ph type="ftr" sz="quarter" idx="11"/>
          </p:nvPr>
        </p:nvSpPr>
        <p:spPr/>
        <p:txBody>
          <a:bodyPr/>
          <a:lstStyle>
            <a:lvl1pPr>
              <a:defRPr>
                <a:latin typeface="方正悠宋体加粗" panose="02010600010101010101" charset="-122"/>
                <a:ea typeface="方正悠宋体加粗" panose="02010600010101010101" charset="-122"/>
                <a:cs typeface="方正悠宋体加粗" panose="02010600010101010101" charset="-122"/>
                <a:sym typeface="方正悠宋体加粗" panose="02010600010101010101"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tint val="75000"/>
                  </a:prstClr>
                </a:solidFill>
                <a:effectLst/>
                <a:uLnTx/>
                <a:uFillTx/>
              </a:rPr>
              <a:t>1.</a:t>
            </a: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935A30-FD49-4A8C-9B3E-ACF67AE327B9}" type="slidenum">
              <a:rPr kumimoji="0" lang="zh-CN" altLang="en-US" sz="1200" b="0" i="0" u="none" strike="noStrike" kern="1200" cap="none" spc="0" normalizeH="0" baseline="0" noProof="0" smtClean="0">
                <a:ln>
                  <a:noFill/>
                </a:ln>
                <a:solidFill>
                  <a:prstClr val="black">
                    <a:tint val="75000"/>
                  </a:prstClr>
                </a:solidFill>
                <a:effectLst/>
                <a:uLnTx/>
                <a:uFillTx/>
              </a:rPr>
              <a:t>‹#›</a:t>
            </a:fld>
            <a:endParaRPr kumimoji="0" lang="zh-CN" altLang="en-US" sz="1200" b="0" i="0" u="none" strike="noStrike" kern="1200" cap="none" spc="0" normalizeH="0" baseline="0" noProof="0">
              <a:ln>
                <a:noFill/>
              </a:ln>
              <a:solidFill>
                <a:prstClr val="black">
                  <a:tint val="75000"/>
                </a:prstClr>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3_标题幻灯片">
    <p:spTree>
      <p:nvGrpSpPr>
        <p:cNvPr id="1" name=""/>
        <p:cNvGrpSpPr/>
        <p:nvPr/>
      </p:nvGrpSpPr>
      <p:grpSpPr>
        <a:xfrm>
          <a:off x="0" y="0"/>
          <a:ext cx="0" cy="0"/>
          <a:chOff x="0" y="0"/>
          <a:chExt cx="0" cy="0"/>
        </a:xfrm>
      </p:grpSpPr>
      <p:sp>
        <p:nvSpPr>
          <p:cNvPr id="8" name="Rectangle 6"/>
          <p:cNvSpPr>
            <a:spLocks noGrp="1" noChangeArrowheads="1"/>
          </p:cNvSpPr>
          <p:nvPr>
            <p:ph type="sldNum" sz="quarter" idx="12"/>
          </p:nvPr>
        </p:nvSpPr>
        <p:spPr>
          <a:xfrm>
            <a:off x="11277600" y="6588126"/>
            <a:ext cx="609600" cy="168275"/>
          </a:xfrm>
          <a:prstGeom prst="rect">
            <a:avLst/>
          </a:prstGeom>
        </p:spPr>
        <p:txBody>
          <a:bodyPr/>
          <a:lstStyle>
            <a:lvl1pPr algn="r">
              <a:defRPr smtClean="0">
                <a:latin typeface="方正悠宋体加粗" panose="02010600010101010101" charset="-122"/>
              </a:defRPr>
            </a:lvl1pPr>
          </a:lstStyle>
          <a:p>
            <a:pPr>
              <a:defRPr/>
            </a:pPr>
            <a:fld id="{6E87CE5D-44AB-462A-82D5-BD1D0D337B5A}"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灯片编号占位符 3"/>
          <p:cNvSpPr>
            <a:spLocks noGrp="1"/>
          </p:cNvSpPr>
          <p:nvPr>
            <p:ph type="sldNum" sz="quarter" idx="11"/>
          </p:nvPr>
        </p:nvSpPr>
        <p:spPr/>
        <p:txBody>
          <a:bodyPr/>
          <a:lstStyle>
            <a:lvl1pPr>
              <a:defRPr/>
            </a:lvl1pPr>
          </a:lstStyle>
          <a:p>
            <a:pPr>
              <a:defRPr/>
            </a:pPr>
            <a:fld id="{954FD853-CC0E-4CAE-9264-31B7A146FF06}"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707F0E8-1044-4D3C-B765-19AD832F1082}"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r>
              <a:rPr lang="zh-CN" altLang="en-US"/>
              <a:t>1.</a:t>
            </a:r>
          </a:p>
        </p:txBody>
      </p:sp>
      <p:sp>
        <p:nvSpPr>
          <p:cNvPr id="6" name="灯片编号占位符 5"/>
          <p:cNvSpPr>
            <a:spLocks noGrp="1"/>
          </p:cNvSpPr>
          <p:nvPr>
            <p:ph type="sldNum" sz="quarter" idx="12"/>
          </p:nvPr>
        </p:nvSpPr>
        <p:spPr/>
        <p:txBody>
          <a:bodyPr/>
          <a:lstStyle/>
          <a:p>
            <a:fld id="{82467905-3B3C-449E-AB3D-FC0EBDD556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obj" preserve="1">
  <p:cSld name="1_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cs typeface="方正悠宋体加粗" panose="02010600010101010101" charset="-122"/>
            </a:endParaRPr>
          </a:p>
        </p:txBody>
      </p:sp>
      <p:sp>
        <p:nvSpPr>
          <p:cNvPr id="17" name="bk object 17"/>
          <p:cNvSpPr/>
          <p:nvPr/>
        </p:nvSpPr>
        <p:spPr>
          <a:xfrm>
            <a:off x="2144267" y="1144524"/>
            <a:ext cx="227075" cy="227075"/>
          </a:xfrm>
          <a:prstGeom prst="rect">
            <a:avLst/>
          </a:prstGeom>
          <a:blipFill>
            <a:blip r:embed="rId3" cstate="print"/>
            <a:stretch>
              <a:fillRect/>
            </a:stretch>
          </a:blipFill>
        </p:spPr>
        <p:txBody>
          <a:bodyPr wrap="square" lIns="0" tIns="0" rIns="0" bIns="0" rtlCol="0"/>
          <a:lstStyle/>
          <a:p>
            <a:endParaRPr>
              <a:cs typeface="方正悠宋体加粗" panose="02010600010101010101" charset="-122"/>
            </a:endParaRPr>
          </a:p>
        </p:txBody>
      </p:sp>
      <p:sp>
        <p:nvSpPr>
          <p:cNvPr id="18" name="bk object 18"/>
          <p:cNvSpPr/>
          <p:nvPr/>
        </p:nvSpPr>
        <p:spPr>
          <a:xfrm>
            <a:off x="3444240" y="1135380"/>
            <a:ext cx="225551" cy="225552"/>
          </a:xfrm>
          <a:prstGeom prst="rect">
            <a:avLst/>
          </a:prstGeom>
          <a:blipFill>
            <a:blip r:embed="rId4" cstate="print"/>
            <a:stretch>
              <a:fillRect/>
            </a:stretch>
          </a:blipFill>
        </p:spPr>
        <p:txBody>
          <a:bodyPr wrap="square" lIns="0" tIns="0" rIns="0" bIns="0" rtlCol="0"/>
          <a:lstStyle/>
          <a:p>
            <a:endParaRPr>
              <a:cs typeface="方正悠宋体加粗" panose="02010600010101010101" charset="-122"/>
            </a:endParaRPr>
          </a:p>
        </p:txBody>
      </p:sp>
      <p:sp>
        <p:nvSpPr>
          <p:cNvPr id="19" name="bk object 19"/>
          <p:cNvSpPr/>
          <p:nvPr/>
        </p:nvSpPr>
        <p:spPr>
          <a:xfrm>
            <a:off x="4821935" y="1124711"/>
            <a:ext cx="225551" cy="225551"/>
          </a:xfrm>
          <a:prstGeom prst="rect">
            <a:avLst/>
          </a:prstGeom>
          <a:blipFill>
            <a:blip r:embed="rId5" cstate="print"/>
            <a:stretch>
              <a:fillRect/>
            </a:stretch>
          </a:blipFill>
        </p:spPr>
        <p:txBody>
          <a:bodyPr wrap="square" lIns="0" tIns="0" rIns="0" bIns="0" rtlCol="0"/>
          <a:lstStyle/>
          <a:p>
            <a:endParaRPr>
              <a:cs typeface="方正悠宋体加粗" panose="02010600010101010101" charset="-122"/>
            </a:endParaRPr>
          </a:p>
        </p:txBody>
      </p:sp>
      <p:sp>
        <p:nvSpPr>
          <p:cNvPr id="20" name="bk object 20"/>
          <p:cNvSpPr/>
          <p:nvPr/>
        </p:nvSpPr>
        <p:spPr>
          <a:xfrm>
            <a:off x="6089903" y="1114044"/>
            <a:ext cx="227075" cy="227075"/>
          </a:xfrm>
          <a:prstGeom prst="rect">
            <a:avLst/>
          </a:prstGeom>
          <a:blipFill>
            <a:blip r:embed="rId6" cstate="print"/>
            <a:stretch>
              <a:fillRect/>
            </a:stretch>
          </a:blipFill>
        </p:spPr>
        <p:txBody>
          <a:bodyPr wrap="square" lIns="0" tIns="0" rIns="0" bIns="0" rtlCol="0"/>
          <a:lstStyle/>
          <a:p>
            <a:endParaRPr>
              <a:cs typeface="方正悠宋体加粗" panose="02010600010101010101" charset="-122"/>
            </a:endParaRPr>
          </a:p>
        </p:txBody>
      </p:sp>
      <p:sp>
        <p:nvSpPr>
          <p:cNvPr id="21" name="bk object 21"/>
          <p:cNvSpPr/>
          <p:nvPr/>
        </p:nvSpPr>
        <p:spPr>
          <a:xfrm>
            <a:off x="6228588" y="3701795"/>
            <a:ext cx="5963411" cy="3156202"/>
          </a:xfrm>
          <a:prstGeom prst="rect">
            <a:avLst/>
          </a:prstGeom>
          <a:blipFill>
            <a:blip r:embed="rId7" cstate="print"/>
            <a:stretch>
              <a:fillRect/>
            </a:stretch>
          </a:blipFill>
        </p:spPr>
        <p:txBody>
          <a:bodyPr wrap="square" lIns="0" tIns="0" rIns="0" bIns="0" rtlCol="0"/>
          <a:lstStyle/>
          <a:p>
            <a:endParaRPr>
              <a:cs typeface="方正悠宋体加粗" panose="02010600010101010101" charset="-122"/>
            </a:endParaRPr>
          </a:p>
        </p:txBody>
      </p:sp>
      <p:sp>
        <p:nvSpPr>
          <p:cNvPr id="22" name="bk object 22"/>
          <p:cNvSpPr/>
          <p:nvPr/>
        </p:nvSpPr>
        <p:spPr>
          <a:xfrm>
            <a:off x="11330940" y="624840"/>
            <a:ext cx="376427" cy="510539"/>
          </a:xfrm>
          <a:prstGeom prst="rect">
            <a:avLst/>
          </a:prstGeom>
          <a:blipFill>
            <a:blip r:embed="rId8" cstate="print"/>
            <a:stretch>
              <a:fillRect/>
            </a:stretch>
          </a:blipFill>
        </p:spPr>
        <p:txBody>
          <a:bodyPr wrap="square" lIns="0" tIns="0" rIns="0" bIns="0" rtlCol="0"/>
          <a:lstStyle/>
          <a:p>
            <a:endParaRPr>
              <a:cs typeface="方正悠宋体加粗" panose="02010600010101010101" charset="-122"/>
            </a:endParaRPr>
          </a:p>
        </p:txBody>
      </p:sp>
      <p:sp>
        <p:nvSpPr>
          <p:cNvPr id="2" name="Holder 2"/>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r>
              <a:t>1.</a:t>
            </a:r>
          </a:p>
        </p:txBody>
      </p:sp>
      <p:sp>
        <p:nvSpPr>
          <p:cNvPr id="3" name="Holder 3"/>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4" name="Holder 4"/>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55_空白">
    <p:bg>
      <p:bgPr>
        <a:solidFill>
          <a:srgbClr val="94141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DD6DDCC6-C938-47B1-B3D7-E95E8E6C2517}" type="slidenum">
              <a:rPr lang="zh-CN" altLang="en-US" smtClean="0"/>
              <a:t>‹#›</a:t>
            </a:fld>
            <a:endParaRPr lang="zh-CN" altLang="en-US"/>
          </a:p>
        </p:txBody>
      </p:sp>
      <p:sp>
        <p:nvSpPr>
          <p:cNvPr id="5" name="矩形 4"/>
          <p:cNvSpPr/>
          <p:nvPr userDrawn="1"/>
        </p:nvSpPr>
        <p:spPr>
          <a:xfrm>
            <a:off x="0" y="0"/>
            <a:ext cx="12192000" cy="6858000"/>
          </a:xfrm>
          <a:prstGeom prst="rect">
            <a:avLst/>
          </a:prstGeom>
          <a:blipFill dpi="0" rotWithShape="1">
            <a:blip r:embed="rId2">
              <a:alphaModFix amt="10000"/>
              <a:extLst>
                <a:ext uri="{BEBA8EAE-BF5A-486C-A8C5-ECC9F3942E4B}">
                  <a14:imgProps xmlns:a14="http://schemas.microsoft.com/office/drawing/2010/main">
                    <a14:imgLayer r:embed="rId3">
                      <a14:imgEffect>
                        <a14:sharpenSoften amount="19000"/>
                      </a14:imgEffect>
                    </a14:imgLayer>
                  </a14:imgProps>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5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DD6DDCC6-C938-47B1-B3D7-E95E8E6C2517}" type="slidenum">
              <a:rPr lang="zh-CN" altLang="en-US" smtClean="0"/>
              <a:t>‹#›</a:t>
            </a:fld>
            <a:endParaRPr lang="zh-CN" altLang="en-US"/>
          </a:p>
        </p:txBody>
      </p:sp>
      <p:pic>
        <p:nvPicPr>
          <p:cNvPr id="5" name="Picture 81" descr="图片包含 餐桌, 室内&#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29508" t="30706" r="19566" b="26324"/>
          <a:stretch>
            <a:fillRect/>
          </a:stretch>
        </p:blipFill>
        <p:spPr>
          <a:xfrm>
            <a:off x="1" y="1"/>
            <a:ext cx="121920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17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2CF556F4-F4BD-4D4E-8CEC-3BFA1134E2AC}" type="datetimeFigureOut">
              <a:rPr kumimoji="1" lang="zh-CN" altLang="en-US" smtClean="0"/>
              <a:t>2021/5/27</a:t>
            </a:fld>
            <a:endParaRPr kumimoji="1" lang="zh-CN" altLang="en-US"/>
          </a:p>
        </p:txBody>
      </p:sp>
      <p:sp>
        <p:nvSpPr>
          <p:cNvPr id="5" name="页脚占位符 4"/>
          <p:cNvSpPr>
            <a:spLocks noGrp="1"/>
          </p:cNvSpPr>
          <p:nvPr>
            <p:ph type="ftr" sz="quarter" idx="11"/>
          </p:nvPr>
        </p:nvSpPr>
        <p:spPr/>
        <p:txBody>
          <a:bodyPr/>
          <a:lstStyle/>
          <a:p>
            <a:r>
              <a:rPr kumimoji="1" lang="zh-CN" altLang="en-US"/>
              <a:t>1.</a:t>
            </a:r>
          </a:p>
        </p:txBody>
      </p:sp>
      <p:sp>
        <p:nvSpPr>
          <p:cNvPr id="6" name="幻灯片编号占位符 5"/>
          <p:cNvSpPr>
            <a:spLocks noGrp="1"/>
          </p:cNvSpPr>
          <p:nvPr>
            <p:ph type="sldNum" sz="quarter" idx="12"/>
          </p:nvPr>
        </p:nvSpPr>
        <p:spPr/>
        <p:txBody>
          <a:bodyPr/>
          <a:lstStyle/>
          <a:p>
            <a:fld id="{5E1C61EF-179B-3F4E-8776-9BC39C10A319}"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61_空白">
    <p:bg>
      <p:bgPr>
        <a:solidFill>
          <a:schemeClr val="bg2">
            <a:lumMod val="10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DD05436B-CFEA-4EC7-B902-DBBEDE5D6F1E}" type="slidenum">
              <a:rPr lang="zh-CN" altLang="en-US" smtClean="0"/>
              <a:t>‹#›</a:t>
            </a:fld>
            <a:endParaRPr lang="zh-CN" altLang="en-US"/>
          </a:p>
        </p:txBody>
      </p:sp>
      <p:grpSp>
        <p:nvGrpSpPr>
          <p:cNvPr id="9" name="组合 8"/>
          <p:cNvGrpSpPr/>
          <p:nvPr userDrawn="1"/>
        </p:nvGrpSpPr>
        <p:grpSpPr>
          <a:xfrm>
            <a:off x="0" y="-111580"/>
            <a:ext cx="12192000" cy="7081159"/>
            <a:chOff x="0" y="-111580"/>
            <a:chExt cx="12192000" cy="7081159"/>
          </a:xfrm>
        </p:grpSpPr>
        <p:sp>
          <p:nvSpPr>
            <p:cNvPr id="8" name="矩形 7"/>
            <p:cNvSpPr/>
            <p:nvPr userDrawn="1"/>
          </p:nvSpPr>
          <p:spPr>
            <a:xfrm>
              <a:off x="0" y="0"/>
              <a:ext cx="12192000"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nvGrpSpPr>
            <p:cNvPr id="7" name="组合 6"/>
            <p:cNvGrpSpPr/>
            <p:nvPr userDrawn="1"/>
          </p:nvGrpSpPr>
          <p:grpSpPr>
            <a:xfrm>
              <a:off x="0" y="-111580"/>
              <a:ext cx="12192000" cy="7081159"/>
              <a:chOff x="475837" y="-111579"/>
              <a:chExt cx="12192000" cy="7081159"/>
            </a:xfrm>
          </p:grpSpPr>
          <p:sp>
            <p:nvSpPr>
              <p:cNvPr id="5" name="矩形 4"/>
              <p:cNvSpPr/>
              <p:nvPr userDrawn="1"/>
            </p:nvSpPr>
            <p:spPr>
              <a:xfrm>
                <a:off x="475837" y="-111579"/>
                <a:ext cx="12192000" cy="7081159"/>
              </a:xfrm>
              <a:prstGeom prst="rect">
                <a:avLst/>
              </a:prstGeom>
              <a:blipFill dpi="0" rotWithShape="1">
                <a:blip r:embed="rId2">
                  <a:alphaModFix amt="1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
            <p:nvSpPr>
              <p:cNvPr id="6" name="矩形 5"/>
              <p:cNvSpPr/>
              <p:nvPr userDrawn="1"/>
            </p:nvSpPr>
            <p:spPr>
              <a:xfrm>
                <a:off x="475837" y="0"/>
                <a:ext cx="12192000" cy="6858000"/>
              </a:xfrm>
              <a:prstGeom prst="rect">
                <a:avLst/>
              </a:prstGeom>
              <a:gradFill flip="none" rotWithShape="1">
                <a:gsLst>
                  <a:gs pos="0">
                    <a:schemeClr val="tx1">
                      <a:alpha val="20000"/>
                    </a:schemeClr>
                  </a:gs>
                  <a:gs pos="100000">
                    <a:schemeClr val="tx1">
                      <a:alpha val="4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6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r>
              <a:rPr lang="zh-CN" altLang="en-US"/>
              <a:t>1.</a:t>
            </a:r>
          </a:p>
        </p:txBody>
      </p:sp>
      <p:sp>
        <p:nvSpPr>
          <p:cNvPr id="4" name="灯片编号占位符 3"/>
          <p:cNvSpPr>
            <a:spLocks noGrp="1"/>
          </p:cNvSpPr>
          <p:nvPr>
            <p:ph type="sldNum" sz="quarter" idx="12"/>
          </p:nvPr>
        </p:nvSpPr>
        <p:spPr/>
        <p:txBody>
          <a:bodyPr/>
          <a:lstStyle/>
          <a:p>
            <a:fld id="{DD05436B-CFEA-4EC7-B902-DBBEDE5D6F1E}" type="slidenum">
              <a:rPr lang="zh-CN" altLang="en-US" smtClean="0"/>
              <a:t>‹#›</a:t>
            </a:fld>
            <a:endParaRPr lang="zh-CN" altLang="en-US"/>
          </a:p>
        </p:txBody>
      </p:sp>
      <p:pic>
        <p:nvPicPr>
          <p:cNvPr id="5" name="图片 4" descr="图片包含 美食, 盘子, 餐桌, 零食食品&#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t="7809" b="7809"/>
          <a:stretch>
            <a:fillRect/>
          </a:stretch>
        </p:blipFill>
        <p:spPr>
          <a:xfrm>
            <a:off x="-1095044" y="0"/>
            <a:ext cx="14382087" cy="80899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AC42F7D6-0255-4B7F-BFC1-92D773B956B6}" type="datetimeFigureOut">
              <a:rPr lang="en-US" smtClean="0"/>
              <a:t>5/27/2021</a:t>
            </a:fld>
            <a:endParaRPr lang="en-US"/>
          </a:p>
        </p:txBody>
      </p:sp>
      <p:sp>
        <p:nvSpPr>
          <p:cNvPr id="5" name="页脚占位符 4"/>
          <p:cNvSpPr>
            <a:spLocks noGrp="1"/>
          </p:cNvSpPr>
          <p:nvPr>
            <p:ph type="ftr" sz="quarter" idx="11"/>
          </p:nvPr>
        </p:nvSpPr>
        <p:spPr/>
        <p:txBody>
          <a:bodyPr/>
          <a:lstStyle/>
          <a:p>
            <a:r>
              <a:rPr lang="en-US"/>
              <a:t>1.</a:t>
            </a:r>
          </a:p>
        </p:txBody>
      </p:sp>
      <p:sp>
        <p:nvSpPr>
          <p:cNvPr id="6" name="灯片编号占位符 5"/>
          <p:cNvSpPr>
            <a:spLocks noGrp="1"/>
          </p:cNvSpPr>
          <p:nvPr>
            <p:ph type="sldNum" sz="quarter" idx="12"/>
          </p:nvPr>
        </p:nvSpPr>
        <p:spPr/>
        <p:txBody>
          <a:bodyPr/>
          <a:lstStyle/>
          <a:p>
            <a:fld id="{06720EB1-3F04-4F07-A616-4842E766E50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65_空白">
    <p:spTree>
      <p:nvGrpSpPr>
        <p:cNvPr id="1" name=""/>
        <p:cNvGrpSpPr/>
        <p:nvPr/>
      </p:nvGrpSpPr>
      <p:grpSpPr>
        <a:xfrm>
          <a:off x="0" y="0"/>
          <a:ext cx="0" cy="0"/>
          <a:chOff x="0" y="0"/>
          <a:chExt cx="0" cy="0"/>
        </a:xfrm>
      </p:grpSpPr>
      <p:grpSp>
        <p:nvGrpSpPr>
          <p:cNvPr id="5" name="组合 4"/>
          <p:cNvGrpSpPr/>
          <p:nvPr userDrawn="1"/>
        </p:nvGrpSpPr>
        <p:grpSpPr>
          <a:xfrm>
            <a:off x="-11125200" y="-19329400"/>
            <a:ext cx="34442400" cy="45516800"/>
            <a:chOff x="-14224000" y="-22453600"/>
            <a:chExt cx="34442400" cy="45516800"/>
          </a:xfrm>
        </p:grpSpPr>
        <p:sp>
          <p:nvSpPr>
            <p:cNvPr id="6" name="矩形 5"/>
            <p:cNvSpPr/>
            <p:nvPr/>
          </p:nvSpPr>
          <p:spPr>
            <a:xfrm>
              <a:off x="-14224000" y="-224536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
          <p:nvSpPr>
            <p:cNvPr id="7" name="矩形 6"/>
            <p:cNvSpPr/>
            <p:nvPr/>
          </p:nvSpPr>
          <p:spPr>
            <a:xfrm>
              <a:off x="17272000" y="201168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grpSp>
        <p:nvGrpSpPr>
          <p:cNvPr id="8" name="组合 7"/>
          <p:cNvGrpSpPr/>
          <p:nvPr userDrawn="1"/>
        </p:nvGrpSpPr>
        <p:grpSpPr>
          <a:xfrm>
            <a:off x="-10972800" y="-19177000"/>
            <a:ext cx="34442400" cy="45516800"/>
            <a:chOff x="-14224000" y="-22453600"/>
            <a:chExt cx="34442400" cy="45516800"/>
          </a:xfrm>
        </p:grpSpPr>
        <p:sp>
          <p:nvSpPr>
            <p:cNvPr id="9" name="矩形 8"/>
            <p:cNvSpPr/>
            <p:nvPr/>
          </p:nvSpPr>
          <p:spPr>
            <a:xfrm>
              <a:off x="-14224000" y="-224536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sp>
          <p:nvSpPr>
            <p:cNvPr id="10" name="矩形 9"/>
            <p:cNvSpPr/>
            <p:nvPr/>
          </p:nvSpPr>
          <p:spPr>
            <a:xfrm>
              <a:off x="17272000" y="201168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方正悠宋体加粗" panose="02010600010101010101" charset="-122"/>
              </a:endParaRPr>
            </a:p>
          </p:txBody>
        </p:sp>
      </p:grpSp>
      <p:pic>
        <p:nvPicPr>
          <p:cNvPr id="11" name="图片 10" descr="图片包含 黑色&#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t="21875" b="21875"/>
          <a:stretch>
            <a:fillRect/>
          </a:stretch>
        </p:blipFill>
        <p:spPr>
          <a:xfrm>
            <a:off x="-2" y="0"/>
            <a:ext cx="12192004"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theme" Target="../theme/theme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方正悠宋体加粗" panose="02010600010101010101" charset="-122"/>
                <a:ea typeface="方正悠宋体加粗" panose="02010600010101010101" charset="-122"/>
                <a:cs typeface="方正悠宋体加粗" panose="02010600010101010101" charset="-122"/>
              </a:defRPr>
            </a:lvl1pPr>
          </a:lstStyle>
          <a:p>
            <a:fld id="{AC42F7D6-0255-4B7F-BFC1-92D773B956B6}" type="datetimeFigureOut">
              <a:rPr lang="en-US" smtClean="0"/>
              <a:t>5/27/2021</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方正悠宋体加粗" panose="02010600010101010101" charset="-122"/>
                <a:ea typeface="方正悠宋体加粗" panose="02010600010101010101" charset="-122"/>
                <a:cs typeface="方正悠宋体加粗" panose="02010600010101010101" charset="-122"/>
              </a:defRPr>
            </a:lvl1pPr>
          </a:lstStyle>
          <a:p>
            <a:r>
              <a:rPr lang="en-US"/>
              <a:t>1.</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方正悠宋体加粗" panose="02010600010101010101" charset="-122"/>
                <a:ea typeface="方正悠宋体加粗" panose="02010600010101010101" charset="-122"/>
                <a:cs typeface="方正悠宋体加粗" panose="02010600010101010101" charset="-122"/>
              </a:defRPr>
            </a:lvl1pPr>
          </a:lstStyle>
          <a:p>
            <a:fld id="{06720EB1-3F04-4F07-A616-4842E766E50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方正悠宋体加粗" panose="02010600010101010101" charset="-122"/>
                <a:ea typeface="方正悠宋体加粗" panose="02010600010101010101" charset="-122"/>
                <a:cs typeface="方正悠宋体加粗" panose="02010600010101010101" charset="-122"/>
              </a:defRPr>
            </a:lvl1pPr>
          </a:lstStyle>
          <a:p>
            <a:fld id="{AC42F7D6-0255-4B7F-BFC1-92D773B956B6}" type="datetimeFigureOut">
              <a:rPr lang="en-US" smtClean="0"/>
              <a:t>5/27/2021</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方正悠宋体加粗" panose="02010600010101010101" charset="-122"/>
                <a:ea typeface="方正悠宋体加粗" panose="02010600010101010101" charset="-122"/>
                <a:cs typeface="方正悠宋体加粗" panose="02010600010101010101" charset="-122"/>
              </a:defRPr>
            </a:lvl1pPr>
          </a:lstStyle>
          <a:p>
            <a:r>
              <a:rPr lang="en-US"/>
              <a:t>1.</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方正悠宋体加粗" panose="02010600010101010101" charset="-122"/>
                <a:ea typeface="方正悠宋体加粗" panose="02010600010101010101" charset="-122"/>
                <a:cs typeface="方正悠宋体加粗" panose="02010600010101010101" charset="-122"/>
              </a:defRPr>
            </a:lvl1pPr>
          </a:lstStyle>
          <a:p>
            <a:fld id="{06720EB1-3F04-4F07-A616-4842E766E50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悠宋体加粗" panose="02010600010101010101" charset="-122"/>
          <a:ea typeface="方正悠宋体加粗" panose="02010600010101010101" charset="-122"/>
          <a:cs typeface="方正悠宋体加粗" panose="0201060001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6.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6.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6.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6.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jp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6.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440726" y="433235"/>
            <a:ext cx="11310547" cy="5991532"/>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ln>
                <a:solidFill>
                  <a:srgbClr val="E6E6E6"/>
                </a:solidFill>
              </a:ln>
              <a:solidFill>
                <a:prstClr val="white"/>
              </a:solidFill>
              <a:latin typeface="等线" panose="02010600030101010101" charset="-122"/>
              <a:ea typeface="等线" panose="02010600030101010101" charset="-122"/>
            </a:endParaRPr>
          </a:p>
        </p:txBody>
      </p:sp>
      <p:sp>
        <p:nvSpPr>
          <p:cNvPr id="21" name="文本框 20"/>
          <p:cNvSpPr txBox="1"/>
          <p:nvPr/>
        </p:nvSpPr>
        <p:spPr>
          <a:xfrm>
            <a:off x="1282555" y="2162546"/>
            <a:ext cx="9613717" cy="645160"/>
          </a:xfrm>
          <a:prstGeom prst="rect">
            <a:avLst/>
          </a:prstGeom>
          <a:noFill/>
        </p:spPr>
        <p:txBody>
          <a:bodyPr wrap="square" rtlCol="0">
            <a:spAutoFit/>
          </a:bodyPr>
          <a:lstStyle/>
          <a:p>
            <a:pPr algn="ctr" defTabSz="685800">
              <a:defRPr/>
            </a:pPr>
            <a:r>
              <a:rPr lang="zh-CN" altLang="en-US" sz="3600" b="1" dirty="0" smtClean="0">
                <a:solidFill>
                  <a:srgbClr val="284760"/>
                </a:solidFill>
                <a:latin typeface="Times New Roman" panose="02020603050405020304" pitchFamily="18" charset="0"/>
                <a:ea typeface="微软雅黑" panose="020B0503020204020204" charset="-122"/>
                <a:cs typeface="Times New Roman" panose="02020603050405020304" pitchFamily="18" charset="0"/>
              </a:rPr>
              <a:t>嵌入式人工智能实验平台设计</a:t>
            </a:r>
            <a:endParaRPr lang="en-US" altLang="zh-CN" sz="3600" b="1" dirty="0">
              <a:solidFill>
                <a:srgbClr val="28476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3" name="出自【趣你的PPT】(微信:qunideppt)：最优质的PPT资源库"/>
          <p:cNvSpPr txBox="1">
            <a:spLocks noChangeArrowheads="1"/>
          </p:cNvSpPr>
          <p:nvPr/>
        </p:nvSpPr>
        <p:spPr bwMode="auto">
          <a:xfrm>
            <a:off x="3753994" y="4582705"/>
            <a:ext cx="468379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85800" fontAlgn="base">
              <a:lnSpc>
                <a:spcPct val="100000"/>
              </a:lnSpc>
              <a:spcBef>
                <a:spcPct val="0"/>
              </a:spcBef>
              <a:spcAft>
                <a:spcPct val="0"/>
              </a:spcAft>
              <a:buNone/>
              <a:defRPr/>
            </a:pPr>
            <a:r>
              <a:rPr lang="zh-CN" altLang="en-US" sz="2400" b="1" dirty="0">
                <a:solidFill>
                  <a:srgbClr val="284760"/>
                </a:solidFill>
                <a:latin typeface="微软雅黑" panose="020B0503020204020204" charset="-122"/>
                <a:ea typeface="微软雅黑" panose="020B0503020204020204" charset="-122"/>
              </a:rPr>
              <a:t>答辩学生</a:t>
            </a:r>
            <a:r>
              <a:rPr lang="en-US" altLang="zh-CN" sz="2400" b="1" dirty="0" smtClean="0">
                <a:solidFill>
                  <a:srgbClr val="284760"/>
                </a:solidFill>
                <a:latin typeface="微软雅黑" panose="020B0503020204020204" charset="-122"/>
                <a:ea typeface="微软雅黑" panose="020B0503020204020204" charset="-122"/>
              </a:rPr>
              <a:t>: </a:t>
            </a:r>
            <a:r>
              <a:rPr lang="zh-CN" altLang="en-US" sz="2400" b="1" dirty="0" smtClean="0">
                <a:solidFill>
                  <a:srgbClr val="284760"/>
                </a:solidFill>
                <a:latin typeface="微软雅黑" panose="020B0503020204020204" charset="-122"/>
                <a:ea typeface="微软雅黑" panose="020B0503020204020204" charset="-122"/>
              </a:rPr>
              <a:t>成泽森</a:t>
            </a:r>
            <a:endParaRPr lang="zh-CN" altLang="en-US" sz="2400" b="1" dirty="0">
              <a:solidFill>
                <a:srgbClr val="284760"/>
              </a:solidFill>
              <a:latin typeface="微软雅黑" panose="020B0503020204020204" charset="-122"/>
              <a:ea typeface="微软雅黑" panose="020B0503020204020204" charset="-122"/>
            </a:endParaRPr>
          </a:p>
          <a:p>
            <a:pPr algn="ctr" defTabSz="685800" fontAlgn="base">
              <a:lnSpc>
                <a:spcPct val="100000"/>
              </a:lnSpc>
              <a:spcBef>
                <a:spcPct val="0"/>
              </a:spcBef>
              <a:spcAft>
                <a:spcPct val="0"/>
              </a:spcAft>
              <a:buNone/>
              <a:defRPr/>
            </a:pPr>
            <a:r>
              <a:rPr lang="zh-CN" altLang="en-US" sz="2400" b="1" dirty="0" smtClean="0">
                <a:solidFill>
                  <a:srgbClr val="284760"/>
                </a:solidFill>
                <a:latin typeface="微软雅黑" panose="020B0503020204020204" charset="-122"/>
                <a:ea typeface="微软雅黑" panose="020B0503020204020204" charset="-122"/>
              </a:rPr>
              <a:t> 指</a:t>
            </a:r>
            <a:r>
              <a:rPr lang="zh-CN" altLang="en-US" sz="2400" b="1" dirty="0">
                <a:solidFill>
                  <a:srgbClr val="284760"/>
                </a:solidFill>
                <a:latin typeface="微软雅黑" panose="020B0503020204020204" charset="-122"/>
                <a:ea typeface="微软雅黑" panose="020B0503020204020204" charset="-122"/>
              </a:rPr>
              <a:t>导教师</a:t>
            </a:r>
            <a:r>
              <a:rPr lang="en-US" altLang="zh-CN" sz="2400" b="1" dirty="0" smtClean="0">
                <a:solidFill>
                  <a:srgbClr val="284760"/>
                </a:solidFill>
                <a:latin typeface="微软雅黑" panose="020B0503020204020204" charset="-122"/>
                <a:ea typeface="微软雅黑" panose="020B0503020204020204" charset="-122"/>
              </a:rPr>
              <a:t>:     </a:t>
            </a:r>
            <a:r>
              <a:rPr lang="zh-CN" altLang="en-US" sz="2400" b="1" dirty="0" smtClean="0">
                <a:solidFill>
                  <a:srgbClr val="284760"/>
                </a:solidFill>
                <a:latin typeface="微软雅黑" panose="020B0503020204020204" charset="-122"/>
                <a:ea typeface="微软雅黑" panose="020B0503020204020204" charset="-122"/>
              </a:rPr>
              <a:t>高学</a:t>
            </a:r>
            <a:endParaRPr lang="zh-CN" altLang="en-US" sz="2400" b="1" dirty="0">
              <a:solidFill>
                <a:srgbClr val="284760"/>
              </a:solidFill>
              <a:latin typeface="微软雅黑" panose="020B0503020204020204" charset="-122"/>
              <a:ea typeface="微软雅黑" panose="020B0503020204020204" charset="-122"/>
            </a:endParaRPr>
          </a:p>
        </p:txBody>
      </p:sp>
      <p:sp>
        <p:nvSpPr>
          <p:cNvPr id="9" name="出自【趣你的PPT】(微信:qunideppt)：最优质的PPT资源库"/>
          <p:cNvSpPr txBox="1">
            <a:spLocks noChangeArrowheads="1"/>
          </p:cNvSpPr>
          <p:nvPr/>
        </p:nvSpPr>
        <p:spPr bwMode="auto">
          <a:xfrm>
            <a:off x="439578" y="708065"/>
            <a:ext cx="1129966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85800" fontAlgn="base">
              <a:lnSpc>
                <a:spcPct val="100000"/>
              </a:lnSpc>
              <a:spcBef>
                <a:spcPct val="0"/>
              </a:spcBef>
              <a:spcAft>
                <a:spcPct val="0"/>
              </a:spcAft>
              <a:buNone/>
              <a:defRPr/>
            </a:pPr>
            <a:r>
              <a:rPr lang="en-US" altLang="zh-CN" sz="2000" b="1" dirty="0">
                <a:solidFill>
                  <a:schemeClr val="accent1"/>
                </a:solidFill>
                <a:latin typeface="微软雅黑" panose="020B0503020204020204" charset="-122"/>
                <a:ea typeface="微软雅黑" panose="020B0503020204020204" charset="-122"/>
              </a:rPr>
              <a:t>2021 </a:t>
            </a:r>
            <a:r>
              <a:rPr lang="zh-CN" altLang="en-US" sz="2000" b="1" dirty="0">
                <a:solidFill>
                  <a:schemeClr val="accent1"/>
                </a:solidFill>
                <a:latin typeface="微软雅黑" panose="020B0503020204020204" charset="-122"/>
                <a:ea typeface="微软雅黑" panose="020B0503020204020204" charset="-122"/>
              </a:rPr>
              <a:t>华南理工大学</a:t>
            </a:r>
            <a:r>
              <a:rPr lang="en-US" altLang="zh-CN" sz="2000" b="1" dirty="0">
                <a:solidFill>
                  <a:schemeClr val="accent1"/>
                </a:solidFill>
                <a:latin typeface="微软雅黑" panose="020B0503020204020204" charset="-122"/>
                <a:ea typeface="微软雅黑" panose="020B0503020204020204" charset="-122"/>
              </a:rPr>
              <a:t> </a:t>
            </a:r>
            <a:r>
              <a:rPr lang="zh-CN" altLang="en-US" sz="2000" b="1" dirty="0">
                <a:solidFill>
                  <a:schemeClr val="accent1"/>
                </a:solidFill>
                <a:latin typeface="微软雅黑" panose="020B0503020204020204" charset="-122"/>
                <a:ea typeface="微软雅黑" panose="020B0503020204020204" charset="-122"/>
              </a:rPr>
              <a:t>电子与信息学院</a:t>
            </a:r>
            <a:r>
              <a:rPr lang="en-US" altLang="zh-CN" sz="2000" b="1" dirty="0">
                <a:solidFill>
                  <a:schemeClr val="accent1"/>
                </a:solidFill>
                <a:latin typeface="微软雅黑" panose="020B0503020204020204" charset="-122"/>
                <a:ea typeface="微软雅黑" panose="020B0503020204020204" charset="-122"/>
              </a:rPr>
              <a:t> </a:t>
            </a:r>
            <a:r>
              <a:rPr lang="zh-CN" altLang="en-US" sz="2000" b="1" dirty="0">
                <a:solidFill>
                  <a:schemeClr val="accent1"/>
                </a:solidFill>
                <a:latin typeface="微软雅黑" panose="020B0503020204020204" charset="-122"/>
                <a:ea typeface="微软雅黑" panose="020B0503020204020204" charset="-122"/>
              </a:rPr>
              <a:t>本科毕业答辩</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dirty="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2810"/>
            <a:chOff x="755" y="-323"/>
            <a:chExt cx="17805" cy="1406"/>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批正则化</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10</a:t>
            </a:fld>
            <a:endParaRPr lang="zh-CN" altLang="en-US"/>
          </a:p>
        </p:txBody>
      </p:sp>
      <p:sp>
        <p:nvSpPr>
          <p:cNvPr id="18" name="TextBox 17"/>
          <p:cNvSpPr txBox="1"/>
          <p:nvPr/>
        </p:nvSpPr>
        <p:spPr>
          <a:xfrm>
            <a:off x="473710" y="891540"/>
            <a:ext cx="11305540" cy="2308324"/>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批正则化是一个神经网路中通用的操作</a:t>
            </a:r>
            <a:r>
              <a:rPr lang="en-US" altLang="zh-CN" sz="1600" dirty="0" smtClean="0"/>
              <a:t>, </a:t>
            </a:r>
            <a:r>
              <a:rPr lang="zh-CN" altLang="en-US" sz="1600" dirty="0"/>
              <a:t>只</a:t>
            </a:r>
            <a:r>
              <a:rPr lang="zh-CN" altLang="en-US" sz="1600" dirty="0" smtClean="0"/>
              <a:t>是针对不同形状的特征信息有不同的计算模式</a:t>
            </a:r>
            <a:r>
              <a:rPr lang="en-US" altLang="zh-CN" sz="1600" dirty="0" smtClean="0"/>
              <a:t>, </a:t>
            </a:r>
            <a:r>
              <a:rPr lang="zh-CN" altLang="en-US" sz="1600" dirty="0" smtClean="0"/>
              <a:t>例如</a:t>
            </a:r>
            <a:r>
              <a:rPr lang="en-US" altLang="zh-CN" sz="1600" dirty="0" smtClean="0"/>
              <a:t>, </a:t>
            </a:r>
            <a:r>
              <a:rPr lang="zh-CN" altLang="en-US" sz="1600" dirty="0" smtClean="0"/>
              <a:t>对于二维特征图一般使用 </a:t>
            </a:r>
            <a:r>
              <a:rPr lang="en-US" altLang="zh-CN" sz="1600" dirty="0" smtClean="0"/>
              <a:t>BatchNorm, </a:t>
            </a:r>
            <a:r>
              <a:rPr lang="zh-CN" altLang="en-US" sz="1600" dirty="0" smtClean="0"/>
              <a:t>而对于一维特征向量一般使用 </a:t>
            </a:r>
            <a:r>
              <a:rPr lang="en-US" altLang="zh-CN" sz="1600" dirty="0" smtClean="0"/>
              <a:t>LayerNorm, </a:t>
            </a:r>
            <a:r>
              <a:rPr lang="zh-CN" altLang="en-US" sz="1600" dirty="0" smtClean="0"/>
              <a:t>批正则化的引入主要是考虑到正则化对于图像输入的处理能够使得神经网络去学习图像中像素值的分布而不是像素值的大小</a:t>
            </a:r>
            <a:r>
              <a:rPr lang="en-US" altLang="zh-CN" sz="1600" dirty="0" smtClean="0"/>
              <a:t>, </a:t>
            </a:r>
            <a:r>
              <a:rPr lang="zh-CN" altLang="en-US" sz="1600" dirty="0" smtClean="0"/>
              <a:t>批正则化能够对卷积神经网络的中间特征图进行正则化</a:t>
            </a:r>
            <a:r>
              <a:rPr lang="en-US" altLang="zh-CN" sz="1600" dirty="0" smtClean="0"/>
              <a:t>, </a:t>
            </a:r>
            <a:r>
              <a:rPr lang="zh-CN" altLang="en-US" sz="1600" dirty="0" smtClean="0"/>
              <a:t>使得卷积神经网络在学习特征信息的分布</a:t>
            </a:r>
            <a:r>
              <a:rPr lang="en-US" altLang="zh-CN" sz="1600" dirty="0" smtClean="0"/>
              <a:t>, </a:t>
            </a:r>
            <a:r>
              <a:rPr lang="zh-CN" altLang="en-US" sz="1600" dirty="0" smtClean="0"/>
              <a:t>而不是特征信息的幅值</a:t>
            </a:r>
            <a:r>
              <a:rPr lang="en-US" altLang="zh-CN" sz="1600" dirty="0" smtClean="0"/>
              <a:t>, </a:t>
            </a:r>
            <a:r>
              <a:rPr lang="zh-CN" altLang="en-US" sz="1600" dirty="0" smtClean="0"/>
              <a:t>此外在原始的 </a:t>
            </a:r>
            <a:r>
              <a:rPr lang="en-US" altLang="zh-CN" sz="1600" dirty="0" smtClean="0"/>
              <a:t>BN </a:t>
            </a:r>
            <a:r>
              <a:rPr lang="zh-CN" altLang="en-US" sz="1600" dirty="0" smtClean="0"/>
              <a:t>论文中</a:t>
            </a:r>
            <a:r>
              <a:rPr lang="en-US" altLang="zh-CN" sz="1600" dirty="0" smtClean="0"/>
              <a:t>, </a:t>
            </a:r>
            <a:r>
              <a:rPr lang="zh-CN" altLang="en-US" sz="1600" dirty="0" smtClean="0"/>
              <a:t>作者还谈到</a:t>
            </a:r>
            <a:r>
              <a:rPr lang="en-US" altLang="zh-CN" sz="1600" dirty="0" smtClean="0"/>
              <a:t>, </a:t>
            </a:r>
            <a:r>
              <a:rPr lang="zh-CN" altLang="en-US" sz="1600" dirty="0" smtClean="0"/>
              <a:t>因为在卷积神经网络不断加深的时候</a:t>
            </a:r>
            <a:r>
              <a:rPr lang="en-US" altLang="zh-CN" sz="1600" dirty="0" smtClean="0"/>
              <a:t>, </a:t>
            </a:r>
            <a:r>
              <a:rPr lang="zh-CN" altLang="en-US" sz="1600" dirty="0" smtClean="0"/>
              <a:t>很容易造成梯度爆炸</a:t>
            </a:r>
            <a:r>
              <a:rPr lang="en-US" altLang="zh-CN" sz="1600" dirty="0" smtClean="0"/>
              <a:t>, </a:t>
            </a:r>
            <a:r>
              <a:rPr lang="zh-CN" altLang="en-US" sz="1600" dirty="0" smtClean="0"/>
              <a:t>收敛太慢的现象</a:t>
            </a:r>
            <a:r>
              <a:rPr lang="en-US" altLang="zh-CN" sz="1600" dirty="0" smtClean="0"/>
              <a:t>, </a:t>
            </a:r>
            <a:r>
              <a:rPr lang="zh-CN" altLang="en-US" sz="1600" dirty="0" smtClean="0"/>
              <a:t>通过 </a:t>
            </a:r>
            <a:r>
              <a:rPr lang="en-US" altLang="zh-CN" sz="1600" dirty="0" smtClean="0"/>
              <a:t>BN </a:t>
            </a:r>
            <a:r>
              <a:rPr lang="zh-CN" altLang="en-US" sz="1600" dirty="0" smtClean="0"/>
              <a:t>引入的中间正则化</a:t>
            </a:r>
            <a:r>
              <a:rPr lang="en-US" altLang="zh-CN" sz="1600" dirty="0" smtClean="0"/>
              <a:t>, </a:t>
            </a:r>
            <a:r>
              <a:rPr lang="zh-CN" altLang="en-US" sz="1600" dirty="0" smtClean="0"/>
              <a:t>使得特征信息为一个放缩的标准正态分布</a:t>
            </a:r>
            <a:r>
              <a:rPr lang="en-US" altLang="zh-CN" sz="1600" dirty="0" smtClean="0"/>
              <a:t>, </a:t>
            </a:r>
            <a:r>
              <a:rPr lang="zh-CN" altLang="en-US" sz="1600" dirty="0" smtClean="0"/>
              <a:t>从而不至于梯度变化剧烈</a:t>
            </a:r>
            <a:r>
              <a:rPr lang="zh-CN" altLang="en-US" sz="1600" dirty="0"/>
              <a:t>。</a:t>
            </a:r>
            <a:r>
              <a:rPr lang="en-US" altLang="zh-CN" sz="1600" dirty="0" smtClean="0"/>
              <a:t> </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3011941"/>
            <a:ext cx="5076825" cy="3350705"/>
          </a:xfrm>
          <a:prstGeom prst="rect">
            <a:avLst/>
          </a:prstGeom>
        </p:spPr>
      </p:pic>
    </p:spTree>
    <p:extLst>
      <p:ext uri="{BB962C8B-B14F-4D97-AF65-F5344CB8AC3E}">
        <p14:creationId xmlns:p14="http://schemas.microsoft.com/office/powerpoint/2010/main" val="2531477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dirty="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2810"/>
            <a:chOff x="755" y="-323"/>
            <a:chExt cx="17805" cy="1406"/>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批正则化</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11</a:t>
            </a:fld>
            <a:endParaRPr lang="zh-CN" altLang="en-US"/>
          </a:p>
        </p:txBody>
      </p:sp>
      <mc:AlternateContent xmlns:mc="http://schemas.openxmlformats.org/markup-compatibility/2006">
        <mc:Choice xmlns:a14="http://schemas.microsoft.com/office/drawing/2010/main" Requires="a14">
          <p:sp>
            <p:nvSpPr>
              <p:cNvPr id="14" name="矩形 13"/>
              <p:cNvSpPr/>
              <p:nvPr/>
            </p:nvSpPr>
            <p:spPr>
              <a:xfrm>
                <a:off x="2285999" y="1410060"/>
                <a:ext cx="7439025" cy="3406510"/>
              </a:xfrm>
              <a:prstGeom prst="rect">
                <a:avLst/>
              </a:prstGeom>
            </p:spPr>
            <p:txBody>
              <a:bodyPr wrap="square">
                <a:spAutoFit/>
              </a:bodyPr>
              <a:lstStyle/>
              <a:p>
                <a:pPr lvl="0">
                  <a:lnSpc>
                    <a:spcPct val="150000"/>
                  </a:lnSpc>
                </a:pPr>
                <a:r>
                  <a:rPr lang="zh-CN" altLang="en-US" sz="1400" dirty="0" smtClean="0"/>
                  <a:t>       而后我们介绍一下 </a:t>
                </a:r>
                <a:r>
                  <a:rPr lang="en-US" altLang="zh-CN" sz="1400" dirty="0" smtClean="0"/>
                  <a:t>BN </a:t>
                </a:r>
                <a:r>
                  <a:rPr lang="zh-CN" altLang="en-US" sz="1400" dirty="0" smtClean="0"/>
                  <a:t>的</a:t>
                </a:r>
                <a:r>
                  <a:rPr lang="zh-CN" altLang="en-US" sz="1400" dirty="0"/>
                  <a:t>计算细</a:t>
                </a:r>
                <a:r>
                  <a:rPr lang="zh-CN" altLang="en-US" sz="1400" dirty="0" smtClean="0"/>
                  <a:t>节</a:t>
                </a:r>
                <a:r>
                  <a:rPr lang="en-US" altLang="zh-CN" sz="1400" dirty="0" smtClean="0"/>
                  <a:t>,</a:t>
                </a:r>
                <a:r>
                  <a:rPr lang="zh-CN" altLang="zh-CN" sz="1400" dirty="0"/>
                  <a:t>我们假设一个批 </a:t>
                </a:r>
                <a:r>
                  <a:rPr lang="x-none" altLang="zh-CN" sz="1400" dirty="0"/>
                  <a:t>(batch) </a:t>
                </a:r>
                <a:r>
                  <a:rPr lang="zh-CN" altLang="zh-CN" sz="1400" dirty="0"/>
                  <a:t>为 </a:t>
                </a:r>
                <a14:m>
                  <m:oMath xmlns:m="http://schemas.openxmlformats.org/officeDocument/2006/math">
                    <m:r>
                      <a:rPr lang="x-none" altLang="zh-CN" sz="1400" i="1"/>
                      <m:t>𝐵</m:t>
                    </m:r>
                  </m:oMath>
                </a14:m>
                <a:r>
                  <a:rPr lang="x-none" altLang="zh-CN" sz="1400" dirty="0"/>
                  <a:t>, </a:t>
                </a:r>
                <a14:m>
                  <m:oMath xmlns:m="http://schemas.openxmlformats.org/officeDocument/2006/math">
                    <m:r>
                      <a:rPr lang="x-none" altLang="zh-CN" sz="1400" i="1"/>
                      <m:t>𝐵</m:t>
                    </m:r>
                  </m:oMath>
                </a14:m>
                <a:r>
                  <a:rPr lang="x-none" altLang="zh-CN" sz="1400" dirty="0"/>
                  <a:t> </a:t>
                </a:r>
                <a:r>
                  <a:rPr lang="zh-CN" altLang="zh-CN" sz="1400" dirty="0"/>
                  <a:t>包含 </a:t>
                </a:r>
                <a14:m>
                  <m:oMath xmlns:m="http://schemas.openxmlformats.org/officeDocument/2006/math">
                    <m:r>
                      <a:rPr lang="x-none" altLang="zh-CN" sz="1400" i="1"/>
                      <m:t>𝑛</m:t>
                    </m:r>
                  </m:oMath>
                </a14:m>
                <a:r>
                  <a:rPr lang="x-none" altLang="zh-CN" sz="1400" dirty="0"/>
                  <a:t> </a:t>
                </a:r>
                <a:r>
                  <a:rPr lang="zh-CN" altLang="zh-CN" sz="1400" dirty="0"/>
                  <a:t>个输入图像</a:t>
                </a:r>
                <a:r>
                  <a:rPr lang="x-none" altLang="zh-CN" sz="1400" dirty="0"/>
                  <a:t>, </a:t>
                </a:r>
                <a14:m>
                  <m:oMath xmlns:m="http://schemas.openxmlformats.org/officeDocument/2006/math">
                    <m:r>
                      <a:rPr lang="x-none" altLang="zh-CN" sz="1400" i="1"/>
                      <m:t>𝐵</m:t>
                    </m:r>
                    <m:r>
                      <a:rPr lang="x-none" altLang="zh-CN" sz="1400" i="1"/>
                      <m:t>={</m:t>
                    </m:r>
                    <m:sSub>
                      <m:sSubPr>
                        <m:ctrlPr>
                          <a:rPr lang="zh-CN" altLang="zh-CN" sz="1400" i="1"/>
                        </m:ctrlPr>
                      </m:sSubPr>
                      <m:e>
                        <m:r>
                          <a:rPr lang="x-none" altLang="zh-CN" sz="1400" i="1"/>
                          <m:t>𝑥</m:t>
                        </m:r>
                      </m:e>
                      <m:sub>
                        <m:r>
                          <a:rPr lang="x-none" altLang="zh-CN" sz="1400" i="1"/>
                          <m:t>1</m:t>
                        </m:r>
                      </m:sub>
                    </m:sSub>
                    <m:r>
                      <a:rPr lang="x-none" altLang="zh-CN" sz="1400" i="1"/>
                      <m:t>, </m:t>
                    </m:r>
                    <m:sSub>
                      <m:sSubPr>
                        <m:ctrlPr>
                          <a:rPr lang="zh-CN" altLang="zh-CN" sz="1400" i="1"/>
                        </m:ctrlPr>
                      </m:sSubPr>
                      <m:e>
                        <m:r>
                          <a:rPr lang="x-none" altLang="zh-CN" sz="1400" i="1"/>
                          <m:t>𝑥</m:t>
                        </m:r>
                      </m:e>
                      <m:sub>
                        <m:r>
                          <a:rPr lang="x-none" altLang="zh-CN" sz="1400" i="1"/>
                          <m:t>2</m:t>
                        </m:r>
                      </m:sub>
                    </m:sSub>
                    <m:r>
                      <a:rPr lang="x-none" altLang="zh-CN" sz="1400" i="1"/>
                      <m:t>, …, </m:t>
                    </m:r>
                    <m:sSub>
                      <m:sSubPr>
                        <m:ctrlPr>
                          <a:rPr lang="zh-CN" altLang="zh-CN" sz="1400" i="1"/>
                        </m:ctrlPr>
                      </m:sSubPr>
                      <m:e>
                        <m:r>
                          <a:rPr lang="x-none" altLang="zh-CN" sz="1400" i="1"/>
                          <m:t>𝑥</m:t>
                        </m:r>
                      </m:e>
                      <m:sub>
                        <m:r>
                          <a:rPr lang="x-none" altLang="zh-CN" sz="1400" i="1"/>
                          <m:t>𝑛</m:t>
                        </m:r>
                      </m:sub>
                    </m:sSub>
                    <m:r>
                      <a:rPr lang="x-none" altLang="zh-CN" sz="1400" i="1"/>
                      <m:t>}</m:t>
                    </m:r>
                  </m:oMath>
                </a14:m>
                <a:r>
                  <a:rPr lang="x-none" altLang="zh-CN" sz="1400" dirty="0"/>
                  <a:t>, </a:t>
                </a:r>
                <a:r>
                  <a:rPr lang="zh-CN" altLang="zh-CN" sz="1400" dirty="0"/>
                  <a:t>假设正则化后得到的输出为 </a:t>
                </a:r>
                <a14:m>
                  <m:oMath xmlns:m="http://schemas.openxmlformats.org/officeDocument/2006/math">
                    <m:r>
                      <a:rPr lang="x-none" altLang="zh-CN" sz="1400" i="1"/>
                      <m:t>𝑌</m:t>
                    </m:r>
                    <m:r>
                      <a:rPr lang="x-none" altLang="zh-CN" sz="1400" i="1"/>
                      <m:t>={</m:t>
                    </m:r>
                    <m:sSub>
                      <m:sSubPr>
                        <m:ctrlPr>
                          <a:rPr lang="zh-CN" altLang="zh-CN" sz="1400" i="1"/>
                        </m:ctrlPr>
                      </m:sSubPr>
                      <m:e>
                        <m:r>
                          <a:rPr lang="x-none" altLang="zh-CN" sz="1400" i="1"/>
                          <m:t>𝑦</m:t>
                        </m:r>
                      </m:e>
                      <m:sub>
                        <m:r>
                          <a:rPr lang="x-none" altLang="zh-CN" sz="1400" i="1"/>
                          <m:t>1</m:t>
                        </m:r>
                      </m:sub>
                    </m:sSub>
                    <m:r>
                      <a:rPr lang="x-none" altLang="zh-CN" sz="1400" i="1"/>
                      <m:t>, </m:t>
                    </m:r>
                    <m:sSub>
                      <m:sSubPr>
                        <m:ctrlPr>
                          <a:rPr lang="zh-CN" altLang="zh-CN" sz="1400" i="1"/>
                        </m:ctrlPr>
                      </m:sSubPr>
                      <m:e>
                        <m:r>
                          <a:rPr lang="x-none" altLang="zh-CN" sz="1400" i="1"/>
                          <m:t>𝑦</m:t>
                        </m:r>
                      </m:e>
                      <m:sub>
                        <m:r>
                          <a:rPr lang="x-none" altLang="zh-CN" sz="1400" i="1"/>
                          <m:t>2</m:t>
                        </m:r>
                      </m:sub>
                    </m:sSub>
                    <m:r>
                      <a:rPr lang="x-none" altLang="zh-CN" sz="1400" i="1"/>
                      <m:t>, …, </m:t>
                    </m:r>
                    <m:sSub>
                      <m:sSubPr>
                        <m:ctrlPr>
                          <a:rPr lang="zh-CN" altLang="zh-CN" sz="1400" i="1"/>
                        </m:ctrlPr>
                      </m:sSubPr>
                      <m:e>
                        <m:r>
                          <a:rPr lang="x-none" altLang="zh-CN" sz="1400" i="1"/>
                          <m:t>𝑦</m:t>
                        </m:r>
                      </m:e>
                      <m:sub>
                        <m:r>
                          <a:rPr lang="x-none" altLang="zh-CN" sz="1400" i="1"/>
                          <m:t>𝑛</m:t>
                        </m:r>
                      </m:sub>
                    </m:sSub>
                    <m:r>
                      <a:rPr lang="x-none" altLang="zh-CN" sz="1400" i="1"/>
                      <m:t>}</m:t>
                    </m:r>
                  </m:oMath>
                </a14:m>
                <a:r>
                  <a:rPr lang="x-none" altLang="zh-CN" sz="1400" dirty="0"/>
                  <a:t>, </a:t>
                </a:r>
                <a:r>
                  <a:rPr lang="zh-CN" altLang="zh-CN" sz="1400" dirty="0"/>
                  <a:t>则有以下操作</a:t>
                </a:r>
                <a:r>
                  <a:rPr lang="en-US" altLang="zh-CN" sz="1400" dirty="0" smtClean="0"/>
                  <a:t>:</a:t>
                </a:r>
              </a:p>
              <a:p>
                <a:pPr lvl="0">
                  <a:lnSpc>
                    <a:spcPct val="150000"/>
                  </a:lnSpc>
                </a:pPr>
                <a:r>
                  <a:rPr lang="en-US" altLang="zh-CN" sz="1400" dirty="0" smtClean="0"/>
                  <a:t>1. </a:t>
                </a:r>
                <a:r>
                  <a:rPr lang="zh-CN" altLang="zh-CN" sz="1400" dirty="0" smtClean="0"/>
                  <a:t>计</a:t>
                </a:r>
                <a:r>
                  <a:rPr lang="zh-CN" altLang="zh-CN" sz="1400" dirty="0"/>
                  <a:t>算这一批数据的均值</a:t>
                </a:r>
                <a:r>
                  <a:rPr lang="x-none" altLang="zh-CN" sz="1400" dirty="0"/>
                  <a:t>, </a:t>
                </a:r>
                <a:r>
                  <a:rPr lang="zh-CN" altLang="zh-CN" sz="1400" dirty="0"/>
                  <a:t>或者当这一批数据并不是数据集的全部时使用滑动平均来计算整个数据集的均值</a:t>
                </a:r>
                <a:r>
                  <a:rPr lang="x-none" altLang="zh-CN" sz="1400" dirty="0"/>
                  <a:t>: </a:t>
                </a:r>
                <a14:m>
                  <m:oMath xmlns:m="http://schemas.openxmlformats.org/officeDocument/2006/math">
                    <m:sSub>
                      <m:sSubPr>
                        <m:ctrlPr>
                          <a:rPr lang="zh-CN" altLang="zh-CN" sz="1400" i="1"/>
                        </m:ctrlPr>
                      </m:sSubPr>
                      <m:e>
                        <m:r>
                          <a:rPr lang="x-none" altLang="zh-CN" sz="1400" i="1"/>
                          <m:t>𝜇</m:t>
                        </m:r>
                      </m:e>
                      <m:sub>
                        <m:r>
                          <a:rPr lang="x-none" altLang="zh-CN" sz="1400" i="1"/>
                          <m:t>𝐵</m:t>
                        </m:r>
                      </m:sub>
                    </m:sSub>
                    <m:r>
                      <a:rPr lang="x-none" altLang="zh-CN" sz="1400" i="1"/>
                      <m:t>←</m:t>
                    </m:r>
                    <m:f>
                      <m:fPr>
                        <m:ctrlPr>
                          <a:rPr lang="zh-CN" altLang="zh-CN" sz="1400" i="1"/>
                        </m:ctrlPr>
                      </m:fPr>
                      <m:num>
                        <m:r>
                          <a:rPr lang="x-none" altLang="zh-CN" sz="1400" i="1"/>
                          <m:t>1</m:t>
                        </m:r>
                      </m:num>
                      <m:den>
                        <m:r>
                          <a:rPr lang="x-none" altLang="zh-CN" sz="1400" i="1"/>
                          <m:t>𝑛</m:t>
                        </m:r>
                      </m:den>
                    </m:f>
                    <m:nary>
                      <m:naryPr>
                        <m:chr m:val="∑"/>
                        <m:limLoc m:val="undOvr"/>
                        <m:ctrlPr>
                          <a:rPr lang="zh-CN" altLang="zh-CN" sz="1400" i="1"/>
                        </m:ctrlPr>
                      </m:naryPr>
                      <m:sub>
                        <m:r>
                          <a:rPr lang="x-none" altLang="zh-CN" sz="1400" i="1"/>
                          <m:t>𝑖</m:t>
                        </m:r>
                        <m:r>
                          <a:rPr lang="x-none" altLang="zh-CN" sz="1400" i="1"/>
                          <m:t>=1</m:t>
                        </m:r>
                      </m:sub>
                      <m:sup>
                        <m:r>
                          <a:rPr lang="x-none" altLang="zh-CN" sz="1400" i="1"/>
                          <m:t>𝑛</m:t>
                        </m:r>
                      </m:sup>
                      <m:e>
                        <m:sSub>
                          <m:sSubPr>
                            <m:ctrlPr>
                              <a:rPr lang="zh-CN" altLang="zh-CN" sz="1400" i="1"/>
                            </m:ctrlPr>
                          </m:sSubPr>
                          <m:e>
                            <m:r>
                              <a:rPr lang="x-none" altLang="zh-CN" sz="1400" i="1"/>
                              <m:t>𝑥</m:t>
                            </m:r>
                          </m:e>
                          <m:sub>
                            <m:r>
                              <a:rPr lang="x-none" altLang="zh-CN" sz="1400" i="1"/>
                              <m:t>𝑖</m:t>
                            </m:r>
                          </m:sub>
                        </m:sSub>
                      </m:e>
                    </m:nary>
                  </m:oMath>
                </a14:m>
                <a:r>
                  <a:rPr lang="x-none" altLang="zh-CN" sz="1400" dirty="0"/>
                  <a:t>;</a:t>
                </a:r>
                <a:endParaRPr lang="zh-CN" altLang="zh-CN" sz="1400" dirty="0"/>
              </a:p>
              <a:p>
                <a:pPr lvl="0">
                  <a:lnSpc>
                    <a:spcPct val="150000"/>
                  </a:lnSpc>
                </a:pPr>
                <a:r>
                  <a:rPr lang="en-US" altLang="zh-CN" sz="1400" dirty="0" smtClean="0"/>
                  <a:t>2. </a:t>
                </a:r>
                <a:r>
                  <a:rPr lang="zh-CN" altLang="zh-CN" sz="1400" dirty="0" smtClean="0"/>
                  <a:t>计</a:t>
                </a:r>
                <a:r>
                  <a:rPr lang="zh-CN" altLang="zh-CN" sz="1400" dirty="0"/>
                  <a:t>算这一批数据的方差</a:t>
                </a:r>
                <a:r>
                  <a:rPr lang="x-none" altLang="zh-CN" sz="1400" dirty="0"/>
                  <a:t>, </a:t>
                </a:r>
                <a:r>
                  <a:rPr lang="zh-CN" altLang="zh-CN" sz="1400" dirty="0"/>
                  <a:t>或者当这一批数据并不是数据集的全部时使用滑动平均来计算整个数据集的方差</a:t>
                </a:r>
                <a:r>
                  <a:rPr lang="x-none" altLang="zh-CN" sz="1400" dirty="0"/>
                  <a:t>: </a:t>
                </a:r>
                <a14:m>
                  <m:oMath xmlns:m="http://schemas.openxmlformats.org/officeDocument/2006/math">
                    <m:sSub>
                      <m:sSubPr>
                        <m:ctrlPr>
                          <a:rPr lang="zh-CN" altLang="zh-CN" sz="1400" i="1"/>
                        </m:ctrlPr>
                      </m:sSubPr>
                      <m:e>
                        <m:r>
                          <a:rPr lang="x-none" altLang="zh-CN" sz="1400" i="1"/>
                          <m:t>𝜎</m:t>
                        </m:r>
                      </m:e>
                      <m:sub>
                        <m:r>
                          <a:rPr lang="x-none" altLang="zh-CN" sz="1400" i="1"/>
                          <m:t>𝐵</m:t>
                        </m:r>
                      </m:sub>
                    </m:sSub>
                    <m:r>
                      <a:rPr lang="x-none" altLang="zh-CN" sz="1400" i="1"/>
                      <m:t>←</m:t>
                    </m:r>
                    <m:f>
                      <m:fPr>
                        <m:ctrlPr>
                          <a:rPr lang="zh-CN" altLang="zh-CN" sz="1400" i="1"/>
                        </m:ctrlPr>
                      </m:fPr>
                      <m:num>
                        <m:r>
                          <a:rPr lang="x-none" altLang="zh-CN" sz="1400" i="1"/>
                          <m:t>1</m:t>
                        </m:r>
                      </m:num>
                      <m:den>
                        <m:r>
                          <a:rPr lang="x-none" altLang="zh-CN" sz="1400" i="1"/>
                          <m:t>𝑛</m:t>
                        </m:r>
                      </m:den>
                    </m:f>
                    <m:nary>
                      <m:naryPr>
                        <m:chr m:val="∑"/>
                        <m:limLoc m:val="undOvr"/>
                        <m:ctrlPr>
                          <a:rPr lang="zh-CN" altLang="zh-CN" sz="1400" i="1"/>
                        </m:ctrlPr>
                      </m:naryPr>
                      <m:sub>
                        <m:r>
                          <a:rPr lang="x-none" altLang="zh-CN" sz="1400" i="1"/>
                          <m:t>𝑖</m:t>
                        </m:r>
                        <m:r>
                          <a:rPr lang="x-none" altLang="zh-CN" sz="1400" i="1"/>
                          <m:t>=1</m:t>
                        </m:r>
                      </m:sub>
                      <m:sup>
                        <m:r>
                          <a:rPr lang="x-none" altLang="zh-CN" sz="1400" i="1"/>
                          <m:t>𝑛</m:t>
                        </m:r>
                      </m:sup>
                      <m:e>
                        <m:sSup>
                          <m:sSupPr>
                            <m:ctrlPr>
                              <a:rPr lang="zh-CN" altLang="zh-CN" sz="1400" i="1"/>
                            </m:ctrlPr>
                          </m:sSupPr>
                          <m:e>
                            <m:d>
                              <m:dPr>
                                <m:ctrlPr>
                                  <a:rPr lang="zh-CN" altLang="zh-CN" sz="1400" i="1"/>
                                </m:ctrlPr>
                              </m:dPr>
                              <m:e>
                                <m:sSub>
                                  <m:sSubPr>
                                    <m:ctrlPr>
                                      <a:rPr lang="zh-CN" altLang="zh-CN" sz="1400" i="1"/>
                                    </m:ctrlPr>
                                  </m:sSubPr>
                                  <m:e>
                                    <m:r>
                                      <a:rPr lang="x-none" altLang="zh-CN" sz="1400" i="1"/>
                                      <m:t>𝑥</m:t>
                                    </m:r>
                                  </m:e>
                                  <m:sub>
                                    <m:r>
                                      <a:rPr lang="x-none" altLang="zh-CN" sz="1400" i="1"/>
                                      <m:t>𝑖</m:t>
                                    </m:r>
                                  </m:sub>
                                </m:sSub>
                                <m:r>
                                  <a:rPr lang="x-none" altLang="zh-CN" sz="1400" i="1"/>
                                  <m:t>−</m:t>
                                </m:r>
                                <m:sSub>
                                  <m:sSubPr>
                                    <m:ctrlPr>
                                      <a:rPr lang="zh-CN" altLang="zh-CN" sz="1400" i="1"/>
                                    </m:ctrlPr>
                                  </m:sSubPr>
                                  <m:e>
                                    <m:r>
                                      <a:rPr lang="x-none" altLang="zh-CN" sz="1400" i="1"/>
                                      <m:t>𝜇</m:t>
                                    </m:r>
                                  </m:e>
                                  <m:sub>
                                    <m:r>
                                      <a:rPr lang="x-none" altLang="zh-CN" sz="1400" i="1"/>
                                      <m:t>𝐵</m:t>
                                    </m:r>
                                  </m:sub>
                                </m:sSub>
                              </m:e>
                            </m:d>
                          </m:e>
                          <m:sup>
                            <m:r>
                              <a:rPr lang="x-none" altLang="zh-CN" sz="1400" i="1"/>
                              <m:t>2</m:t>
                            </m:r>
                          </m:sup>
                        </m:sSup>
                      </m:e>
                    </m:nary>
                  </m:oMath>
                </a14:m>
                <a:r>
                  <a:rPr lang="x-none" altLang="zh-CN" sz="1400" dirty="0"/>
                  <a:t>;</a:t>
                </a:r>
                <a:endParaRPr lang="en-US" altLang="zh-CN" sz="1400" dirty="0"/>
              </a:p>
              <a:p>
                <a:pPr lvl="0">
                  <a:lnSpc>
                    <a:spcPct val="150000"/>
                  </a:lnSpc>
                </a:pPr>
                <a:r>
                  <a:rPr lang="en-US" altLang="zh-CN" sz="1400" dirty="0" smtClean="0"/>
                  <a:t>3. </a:t>
                </a:r>
                <a:r>
                  <a:rPr lang="zh-CN" altLang="zh-CN" sz="1400" dirty="0" smtClean="0"/>
                  <a:t>使</a:t>
                </a:r>
                <a:r>
                  <a:rPr lang="zh-CN" altLang="zh-CN" sz="1400" dirty="0"/>
                  <a:t>用均值和方差将输入数据的分布处理成标准正态分布</a:t>
                </a:r>
                <a:r>
                  <a:rPr lang="x-none" altLang="zh-CN" sz="1400" dirty="0" smtClean="0"/>
                  <a:t>: </a:t>
                </a:r>
                <a14:m>
                  <m:oMath xmlns:m="http://schemas.openxmlformats.org/officeDocument/2006/math">
                    <m:acc>
                      <m:accPr>
                        <m:chr m:val="̂"/>
                        <m:ctrlPr>
                          <a:rPr lang="zh-CN" altLang="zh-CN" sz="1400" i="1"/>
                        </m:ctrlPr>
                      </m:accPr>
                      <m:e>
                        <m:sSub>
                          <m:sSubPr>
                            <m:ctrlPr>
                              <a:rPr lang="zh-CN" altLang="zh-CN" sz="1400" i="1"/>
                            </m:ctrlPr>
                          </m:sSubPr>
                          <m:e>
                            <m:r>
                              <a:rPr lang="x-none" altLang="zh-CN" sz="1400" i="1"/>
                              <m:t>𝑥</m:t>
                            </m:r>
                          </m:e>
                          <m:sub>
                            <m:r>
                              <a:rPr lang="x-none" altLang="zh-CN" sz="1400" i="1"/>
                              <m:t>𝑖</m:t>
                            </m:r>
                          </m:sub>
                        </m:sSub>
                      </m:e>
                    </m:acc>
                    <m:r>
                      <a:rPr lang="x-none" altLang="zh-CN" sz="1400" i="1"/>
                      <m:t>←</m:t>
                    </m:r>
                    <m:f>
                      <m:fPr>
                        <m:ctrlPr>
                          <a:rPr lang="zh-CN" altLang="zh-CN" sz="1400" i="1"/>
                        </m:ctrlPr>
                      </m:fPr>
                      <m:num>
                        <m:sSub>
                          <m:sSubPr>
                            <m:ctrlPr>
                              <a:rPr lang="zh-CN" altLang="zh-CN" sz="1400" i="1"/>
                            </m:ctrlPr>
                          </m:sSubPr>
                          <m:e>
                            <m:r>
                              <a:rPr lang="x-none" altLang="zh-CN" sz="1400" i="1"/>
                              <m:t>𝑥</m:t>
                            </m:r>
                          </m:e>
                          <m:sub>
                            <m:r>
                              <a:rPr lang="x-none" altLang="zh-CN" sz="1400" i="1"/>
                              <m:t>𝑖</m:t>
                            </m:r>
                          </m:sub>
                        </m:sSub>
                        <m:r>
                          <a:rPr lang="x-none" altLang="zh-CN" sz="1400" i="1"/>
                          <m:t>−</m:t>
                        </m:r>
                        <m:sSub>
                          <m:sSubPr>
                            <m:ctrlPr>
                              <a:rPr lang="zh-CN" altLang="zh-CN" sz="1400" i="1"/>
                            </m:ctrlPr>
                          </m:sSubPr>
                          <m:e>
                            <m:r>
                              <a:rPr lang="x-none" altLang="zh-CN" sz="1400" i="1"/>
                              <m:t>𝜇</m:t>
                            </m:r>
                          </m:e>
                          <m:sub>
                            <m:r>
                              <a:rPr lang="x-none" altLang="zh-CN" sz="1400" i="1"/>
                              <m:t>𝐵</m:t>
                            </m:r>
                          </m:sub>
                        </m:sSub>
                      </m:num>
                      <m:den>
                        <m:rad>
                          <m:radPr>
                            <m:degHide m:val="on"/>
                            <m:ctrlPr>
                              <a:rPr lang="zh-CN" altLang="zh-CN" sz="1400" i="1"/>
                            </m:ctrlPr>
                          </m:radPr>
                          <m:deg/>
                          <m:e>
                            <m:sSubSup>
                              <m:sSubSupPr>
                                <m:ctrlPr>
                                  <a:rPr lang="zh-CN" altLang="zh-CN" sz="1400" i="1"/>
                                </m:ctrlPr>
                              </m:sSubSupPr>
                              <m:e>
                                <m:r>
                                  <a:rPr lang="x-none" altLang="zh-CN" sz="1400" i="1"/>
                                  <m:t>𝜎</m:t>
                                </m:r>
                              </m:e>
                              <m:sub>
                                <m:r>
                                  <a:rPr lang="x-none" altLang="zh-CN" sz="1400" i="1"/>
                                  <m:t>𝐵</m:t>
                                </m:r>
                              </m:sub>
                              <m:sup>
                                <m:r>
                                  <a:rPr lang="x-none" altLang="zh-CN" sz="1400" i="1"/>
                                  <m:t>2</m:t>
                                </m:r>
                              </m:sup>
                            </m:sSubSup>
                            <m:r>
                              <a:rPr lang="x-none" altLang="zh-CN" sz="1400" i="1"/>
                              <m:t>+</m:t>
                            </m:r>
                            <m:r>
                              <a:rPr lang="x-none" altLang="zh-CN" sz="1400" i="1"/>
                              <m:t>𝜖</m:t>
                            </m:r>
                          </m:e>
                        </m:rad>
                      </m:den>
                    </m:f>
                  </m:oMath>
                </a14:m>
                <a:r>
                  <a:rPr lang="x-none" altLang="zh-CN" sz="1400" dirty="0"/>
                  <a:t>;</a:t>
                </a:r>
                <a:endParaRPr lang="zh-CN" altLang="zh-CN" sz="1400" dirty="0"/>
              </a:p>
              <a:p>
                <a:pPr lvl="0">
                  <a:lnSpc>
                    <a:spcPct val="150000"/>
                  </a:lnSpc>
                </a:pPr>
                <a:r>
                  <a:rPr lang="en-US" altLang="zh-CN" sz="1400" dirty="0" smtClean="0"/>
                  <a:t>4. </a:t>
                </a:r>
                <a:r>
                  <a:rPr lang="zh-CN" altLang="zh-CN" sz="1400" dirty="0" smtClean="0"/>
                  <a:t>对</a:t>
                </a:r>
                <a:r>
                  <a:rPr lang="zh-CN" altLang="zh-CN" sz="1400" dirty="0"/>
                  <a:t>标准正态分布进行放缩</a:t>
                </a:r>
                <a:r>
                  <a:rPr lang="x-none" altLang="zh-CN" sz="1400" dirty="0"/>
                  <a:t>: </a:t>
                </a:r>
                <a14:m>
                  <m:oMath xmlns:m="http://schemas.openxmlformats.org/officeDocument/2006/math">
                    <m:sSub>
                      <m:sSubPr>
                        <m:ctrlPr>
                          <a:rPr lang="zh-CN" altLang="zh-CN" sz="1400" i="1"/>
                        </m:ctrlPr>
                      </m:sSubPr>
                      <m:e>
                        <m:r>
                          <a:rPr lang="x-none" altLang="zh-CN" sz="1400" i="1"/>
                          <m:t>𝑦</m:t>
                        </m:r>
                      </m:e>
                      <m:sub>
                        <m:r>
                          <a:rPr lang="x-none" altLang="zh-CN" sz="1400" i="1"/>
                          <m:t>𝑖</m:t>
                        </m:r>
                      </m:sub>
                    </m:sSub>
                    <m:r>
                      <a:rPr lang="x-none" altLang="zh-CN" sz="1400" i="1"/>
                      <m:t>←</m:t>
                    </m:r>
                    <m:r>
                      <a:rPr lang="x-none" altLang="zh-CN" sz="1400" i="1"/>
                      <m:t>𝜆</m:t>
                    </m:r>
                    <m:sSub>
                      <m:sSubPr>
                        <m:ctrlPr>
                          <a:rPr lang="zh-CN" altLang="zh-CN" sz="1400" i="1"/>
                        </m:ctrlPr>
                      </m:sSubPr>
                      <m:e>
                        <m:r>
                          <a:rPr lang="x-none" altLang="zh-CN" sz="1400" i="1"/>
                          <m:t>𝑥</m:t>
                        </m:r>
                      </m:e>
                      <m:sub>
                        <m:r>
                          <a:rPr lang="x-none" altLang="zh-CN" sz="1400" i="1"/>
                          <m:t>𝑖</m:t>
                        </m:r>
                      </m:sub>
                    </m:sSub>
                    <m:r>
                      <a:rPr lang="x-none" altLang="zh-CN" sz="1400" i="1"/>
                      <m:t>+</m:t>
                    </m:r>
                    <m:r>
                      <a:rPr lang="x-none" altLang="zh-CN" sz="1400" i="1"/>
                      <m:t>𝛽</m:t>
                    </m:r>
                  </m:oMath>
                </a14:m>
                <a:r>
                  <a:rPr lang="x-none" altLang="zh-CN" sz="1400" dirty="0"/>
                  <a:t>;</a:t>
                </a:r>
                <a:endParaRPr lang="zh-CN" altLang="zh-CN" sz="1400" dirty="0"/>
              </a:p>
            </p:txBody>
          </p:sp>
        </mc:Choice>
        <mc:Fallback>
          <p:sp>
            <p:nvSpPr>
              <p:cNvPr id="14" name="矩形 13"/>
              <p:cNvSpPr>
                <a:spLocks noRot="1" noChangeAspect="1" noMove="1" noResize="1" noEditPoints="1" noAdjustHandles="1" noChangeArrowheads="1" noChangeShapeType="1" noTextEdit="1"/>
              </p:cNvSpPr>
              <p:nvPr/>
            </p:nvSpPr>
            <p:spPr>
              <a:xfrm>
                <a:off x="2285999" y="1410060"/>
                <a:ext cx="7439025" cy="3406510"/>
              </a:xfrm>
              <a:prstGeom prst="rect">
                <a:avLst/>
              </a:prstGeom>
              <a:blipFill rotWithShape="1">
                <a:blip r:embed="rId4"/>
                <a:stretch>
                  <a:fillRect l="-1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9031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2810"/>
            <a:chOff x="755" y="-323"/>
            <a:chExt cx="17805" cy="1406"/>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全连接层</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12</a:t>
            </a:fld>
            <a:endParaRPr lang="zh-CN" altLang="en-US"/>
          </a:p>
        </p:txBody>
      </p:sp>
      <p:sp>
        <p:nvSpPr>
          <p:cNvPr id="18" name="TextBox 17"/>
          <p:cNvSpPr txBox="1"/>
          <p:nvPr/>
        </p:nvSpPr>
        <p:spPr>
          <a:xfrm>
            <a:off x="473710" y="891540"/>
            <a:ext cx="11305540" cy="1754326"/>
          </a:xfrm>
          <a:prstGeom prst="rect">
            <a:avLst/>
          </a:prstGeom>
          <a:noFill/>
        </p:spPr>
        <p:txBody>
          <a:bodyPr wrap="square" rtlCol="0">
            <a:spAutoFit/>
          </a:bodyPr>
          <a:lstStyle/>
          <a:p>
            <a:pPr>
              <a:lnSpc>
                <a:spcPct val="150000"/>
              </a:lnSpc>
            </a:pPr>
            <a:r>
              <a:rPr lang="en-US" altLang="zh-CN" dirty="0" smtClean="0"/>
              <a:t>      </a:t>
            </a:r>
            <a:r>
              <a:rPr lang="zh-CN" altLang="en-US" dirty="0" smtClean="0"/>
              <a:t>在早期的卷积神经网络当中</a:t>
            </a:r>
            <a:r>
              <a:rPr lang="en-US" altLang="zh-CN" dirty="0" smtClean="0"/>
              <a:t>, </a:t>
            </a:r>
            <a:r>
              <a:rPr lang="zh-CN" altLang="en-US" dirty="0" smtClean="0"/>
              <a:t>全连接层是一个非常重要的算子</a:t>
            </a:r>
            <a:r>
              <a:rPr lang="en-US" altLang="zh-CN" dirty="0" smtClean="0"/>
              <a:t>, </a:t>
            </a:r>
            <a:r>
              <a:rPr lang="zh-CN" altLang="en-US" dirty="0"/>
              <a:t>观</a:t>
            </a:r>
            <a:r>
              <a:rPr lang="zh-CN" altLang="en-US" dirty="0" smtClean="0"/>
              <a:t>察 </a:t>
            </a:r>
            <a:r>
              <a:rPr lang="en-US" altLang="zh-CN" dirty="0" smtClean="0"/>
              <a:t>AlexNet, </a:t>
            </a:r>
            <a:r>
              <a:rPr lang="zh-CN" altLang="en-US" dirty="0" smtClean="0"/>
              <a:t>我们可以发现</a:t>
            </a:r>
            <a:r>
              <a:rPr lang="en-US" altLang="zh-CN" dirty="0" smtClean="0"/>
              <a:t>, </a:t>
            </a:r>
            <a:r>
              <a:rPr lang="zh-CN" altLang="en-US" dirty="0" smtClean="0"/>
              <a:t>全连接层一般被放置在卷积神经网络的最后阶段</a:t>
            </a:r>
            <a:r>
              <a:rPr lang="en-US" altLang="zh-CN" dirty="0" smtClean="0"/>
              <a:t>, </a:t>
            </a:r>
            <a:r>
              <a:rPr lang="zh-CN" altLang="en-US" dirty="0" smtClean="0"/>
              <a:t>这是因为全连接层的主要作用在于将特征空间转换到输出空间</a:t>
            </a:r>
            <a:r>
              <a:rPr lang="en-US" altLang="zh-CN" dirty="0" smtClean="0"/>
              <a:t>, </a:t>
            </a:r>
            <a:r>
              <a:rPr lang="zh-CN" altLang="en-US" dirty="0" smtClean="0"/>
              <a:t>相当于是解码器的作用</a:t>
            </a:r>
            <a:r>
              <a:rPr lang="en-US" altLang="zh-CN" dirty="0" smtClean="0"/>
              <a:t>, </a:t>
            </a:r>
            <a:r>
              <a:rPr lang="zh-CN" altLang="en-US" dirty="0" smtClean="0"/>
              <a:t>在卷积神经网络发展后期</a:t>
            </a:r>
            <a:r>
              <a:rPr lang="en-US" altLang="zh-CN" dirty="0" smtClean="0"/>
              <a:t>, </a:t>
            </a:r>
            <a:r>
              <a:rPr lang="zh-CN" altLang="en-US" dirty="0" smtClean="0"/>
              <a:t>由于全连接层往往需要将特征图处理成特征向量</a:t>
            </a:r>
            <a:r>
              <a:rPr lang="en-US" altLang="zh-CN" dirty="0" smtClean="0"/>
              <a:t>, </a:t>
            </a:r>
            <a:r>
              <a:rPr lang="zh-CN" altLang="en-US" dirty="0" smtClean="0"/>
              <a:t>这对于一些下游任务</a:t>
            </a:r>
            <a:r>
              <a:rPr lang="en-US" altLang="zh-CN" dirty="0" smtClean="0"/>
              <a:t>, </a:t>
            </a:r>
            <a:r>
              <a:rPr lang="zh-CN" altLang="en-US" dirty="0" smtClean="0"/>
              <a:t>例如</a:t>
            </a:r>
            <a:r>
              <a:rPr lang="en-US" altLang="zh-CN" dirty="0" smtClean="0"/>
              <a:t>, </a:t>
            </a:r>
            <a:r>
              <a:rPr lang="zh-CN" altLang="en-US" dirty="0"/>
              <a:t>语</a:t>
            </a:r>
            <a:r>
              <a:rPr lang="zh-CN" altLang="en-US" dirty="0" smtClean="0"/>
              <a:t>义分割</a:t>
            </a:r>
            <a:r>
              <a:rPr lang="en-US" altLang="zh-CN" dirty="0" smtClean="0"/>
              <a:t>, </a:t>
            </a:r>
            <a:r>
              <a:rPr lang="zh-CN" altLang="en-US" dirty="0" smtClean="0"/>
              <a:t>目标检测等十分不便</a:t>
            </a:r>
            <a:r>
              <a:rPr lang="en-US" altLang="zh-CN" dirty="0" smtClean="0"/>
              <a:t>, </a:t>
            </a:r>
            <a:r>
              <a:rPr lang="zh-CN" altLang="en-US" dirty="0" smtClean="0"/>
              <a:t>所以一般在下游任务中使用 </a:t>
            </a:r>
            <a:r>
              <a:rPr lang="en-US" altLang="zh-CN" dirty="0" smtClean="0"/>
              <a:t>1x1 </a:t>
            </a:r>
            <a:r>
              <a:rPr lang="zh-CN" altLang="en-US" dirty="0" smtClean="0"/>
              <a:t>卷积替代。</a:t>
            </a:r>
            <a:endParaRPr lang="en-US" altLang="zh-CN"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442" y="3214687"/>
            <a:ext cx="8220075" cy="2676525"/>
          </a:xfrm>
          <a:prstGeom prst="rect">
            <a:avLst/>
          </a:prstGeom>
        </p:spPr>
      </p:pic>
    </p:spTree>
    <p:extLst>
      <p:ext uri="{BB962C8B-B14F-4D97-AF65-F5344CB8AC3E}">
        <p14:creationId xmlns:p14="http://schemas.microsoft.com/office/powerpoint/2010/main" val="41296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2810"/>
            <a:chOff x="755" y="-323"/>
            <a:chExt cx="17805" cy="1406"/>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特征提取</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13</a:t>
            </a:fld>
            <a:endParaRPr lang="zh-CN" altLang="en-US"/>
          </a:p>
        </p:txBody>
      </p:sp>
      <p:sp>
        <p:nvSpPr>
          <p:cNvPr id="18" name="TextBox 17"/>
          <p:cNvSpPr txBox="1"/>
          <p:nvPr/>
        </p:nvSpPr>
        <p:spPr>
          <a:xfrm>
            <a:off x="473710" y="891540"/>
            <a:ext cx="11305540" cy="3046988"/>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我们需要介绍一下卷积神经网络最本质的功能</a:t>
            </a:r>
            <a:r>
              <a:rPr lang="en-US" altLang="zh-CN" sz="1600" dirty="0" smtClean="0"/>
              <a:t>: </a:t>
            </a:r>
            <a:r>
              <a:rPr lang="zh-CN" altLang="en-US" sz="1600" dirty="0" smtClean="0"/>
              <a:t>特征提取。对于一个基于深度学习技术的计算机视觉任务</a:t>
            </a:r>
            <a:r>
              <a:rPr lang="en-US" altLang="zh-CN" sz="1600" dirty="0" smtClean="0"/>
              <a:t>, </a:t>
            </a:r>
            <a:r>
              <a:rPr lang="zh-CN" altLang="en-US" sz="1600" dirty="0" smtClean="0"/>
              <a:t>我们可以简单地将这个任务拆分成两部分</a:t>
            </a:r>
            <a:r>
              <a:rPr lang="en-US" altLang="zh-CN" sz="1600" dirty="0" smtClean="0"/>
              <a:t>: 1) </a:t>
            </a:r>
            <a:r>
              <a:rPr lang="zh-CN" altLang="en-US" sz="1600" dirty="0" smtClean="0"/>
              <a:t>提取特征信息</a:t>
            </a:r>
            <a:r>
              <a:rPr lang="en-US" altLang="zh-CN" sz="1600" dirty="0" smtClean="0"/>
              <a:t>; 2) </a:t>
            </a:r>
            <a:r>
              <a:rPr lang="zh-CN" altLang="en-US" sz="1600" dirty="0" smtClean="0"/>
              <a:t>解码特征信息</a:t>
            </a:r>
            <a:r>
              <a:rPr lang="en-US" altLang="zh-CN" sz="1600" dirty="0" smtClean="0"/>
              <a:t>; 2) </a:t>
            </a:r>
            <a:r>
              <a:rPr lang="zh-CN" altLang="en-US" sz="1600" dirty="0" smtClean="0"/>
              <a:t>针对不同的计算机视觉下游任务</a:t>
            </a:r>
            <a:r>
              <a:rPr lang="en-US" altLang="zh-CN" sz="1600" dirty="0" smtClean="0"/>
              <a:t>, </a:t>
            </a:r>
            <a:r>
              <a:rPr lang="zh-CN" altLang="en-US" sz="1600" dirty="0" smtClean="0"/>
              <a:t>例如</a:t>
            </a:r>
            <a:r>
              <a:rPr lang="en-US" altLang="zh-CN" sz="1600" dirty="0" smtClean="0"/>
              <a:t>, </a:t>
            </a:r>
            <a:r>
              <a:rPr lang="zh-CN" altLang="en-US" sz="1600" dirty="0" smtClean="0"/>
              <a:t>姿态估计</a:t>
            </a:r>
            <a:r>
              <a:rPr lang="en-US" altLang="zh-CN" sz="1600" dirty="0" smtClean="0"/>
              <a:t>, </a:t>
            </a:r>
            <a:r>
              <a:rPr lang="zh-CN" altLang="en-US" sz="1600" dirty="0" smtClean="0"/>
              <a:t>语义分割</a:t>
            </a:r>
            <a:r>
              <a:rPr lang="en-US" altLang="zh-CN" sz="1600" dirty="0" smtClean="0"/>
              <a:t>, </a:t>
            </a:r>
            <a:r>
              <a:rPr lang="zh-CN" altLang="en-US" sz="1600" dirty="0" smtClean="0"/>
              <a:t>目标检测等有着迥然不同的设计</a:t>
            </a:r>
            <a:r>
              <a:rPr lang="en-US" altLang="zh-CN" sz="1600" dirty="0" smtClean="0"/>
              <a:t>, </a:t>
            </a:r>
            <a:r>
              <a:rPr lang="zh-CN" altLang="en-US" sz="1600" dirty="0" smtClean="0"/>
              <a:t>而对于 </a:t>
            </a:r>
            <a:r>
              <a:rPr lang="en-US" altLang="zh-CN" sz="1600" dirty="0" smtClean="0"/>
              <a:t>1) </a:t>
            </a:r>
            <a:r>
              <a:rPr lang="zh-CN" altLang="en-US" sz="1600" dirty="0" smtClean="0"/>
              <a:t>不同的计算机视觉任务大体上上统一的</a:t>
            </a:r>
            <a:r>
              <a:rPr lang="en-US" altLang="zh-CN" sz="1600" dirty="0" smtClean="0"/>
              <a:t>, </a:t>
            </a:r>
            <a:r>
              <a:rPr lang="zh-CN" altLang="en-US" sz="1600" dirty="0" smtClean="0"/>
              <a:t>承担 </a:t>
            </a:r>
            <a:r>
              <a:rPr lang="en-US" altLang="zh-CN" sz="1600" dirty="0" smtClean="0"/>
              <a:t>1) </a:t>
            </a:r>
            <a:r>
              <a:rPr lang="zh-CN" altLang="en-US" sz="1600" dirty="0" smtClean="0"/>
              <a:t>这一部分的模型被称为 </a:t>
            </a:r>
            <a:r>
              <a:rPr lang="en-US" altLang="zh-CN" sz="1600" dirty="0" smtClean="0"/>
              <a:t>backbone, backbone </a:t>
            </a:r>
            <a:r>
              <a:rPr lang="zh-CN" altLang="en-US" sz="1600" dirty="0" smtClean="0"/>
              <a:t>能够输出高质量的特征</a:t>
            </a:r>
            <a:r>
              <a:rPr lang="en-US" altLang="zh-CN" sz="1600" dirty="0" smtClean="0"/>
              <a:t>, </a:t>
            </a:r>
            <a:r>
              <a:rPr lang="zh-CN" altLang="en-US" sz="1600" dirty="0" smtClean="0"/>
              <a:t>那么对于任务的性能提升非常有帮助。</a:t>
            </a:r>
            <a:endParaRPr lang="en-US" altLang="zh-CN" sz="1600" dirty="0" smtClean="0"/>
          </a:p>
          <a:p>
            <a:pPr>
              <a:lnSpc>
                <a:spcPct val="150000"/>
              </a:lnSpc>
            </a:pPr>
            <a:r>
              <a:rPr lang="en-US" altLang="zh-CN" sz="1600" dirty="0"/>
              <a:t> </a:t>
            </a:r>
            <a:r>
              <a:rPr lang="en-US" altLang="zh-CN" sz="1600" dirty="0" smtClean="0"/>
              <a:t>    </a:t>
            </a:r>
            <a:r>
              <a:rPr lang="zh-CN" altLang="en-US" sz="1600" dirty="0" smtClean="0"/>
              <a:t>目前而言</a:t>
            </a:r>
            <a:r>
              <a:rPr lang="en-US" altLang="zh-CN" sz="1600" dirty="0" smtClean="0"/>
              <a:t>, backbone </a:t>
            </a:r>
            <a:r>
              <a:rPr lang="zh-CN" altLang="en-US" sz="1600" dirty="0" smtClean="0"/>
              <a:t>一般被认为能够输出三种特征信息</a:t>
            </a:r>
            <a:r>
              <a:rPr lang="en-US" altLang="zh-CN" sz="1600" dirty="0" smtClean="0"/>
              <a:t>: low/mid/high-level </a:t>
            </a:r>
            <a:r>
              <a:rPr lang="zh-CN" altLang="en-US" sz="1600" dirty="0" smtClean="0"/>
              <a:t>的特征信息</a:t>
            </a:r>
            <a:r>
              <a:rPr lang="en-US" altLang="zh-CN" sz="1600" dirty="0" smtClean="0"/>
              <a:t>, low-level </a:t>
            </a:r>
            <a:r>
              <a:rPr lang="zh-CN" altLang="en-US" sz="1600" dirty="0" smtClean="0"/>
              <a:t>的信息一般被认为是浅层卷积的特征信息</a:t>
            </a:r>
            <a:r>
              <a:rPr lang="en-US" altLang="zh-CN" sz="1600" dirty="0" smtClean="0"/>
              <a:t>, high-level </a:t>
            </a:r>
            <a:r>
              <a:rPr lang="zh-CN" altLang="en-US" sz="1600" dirty="0" smtClean="0"/>
              <a:t>的信息一般被认为是深层卷积的特征信息</a:t>
            </a:r>
            <a:r>
              <a:rPr lang="en-US" altLang="zh-CN" sz="1600" dirty="0" smtClean="0"/>
              <a:t>, </a:t>
            </a:r>
            <a:r>
              <a:rPr lang="zh-CN" altLang="en-US" sz="1600" dirty="0" smtClean="0"/>
              <a:t>而 </a:t>
            </a:r>
            <a:r>
              <a:rPr lang="en-US" altLang="zh-CN" sz="1600" dirty="0" smtClean="0"/>
              <a:t>mid-level </a:t>
            </a:r>
            <a:r>
              <a:rPr lang="zh-CN" altLang="en-US" sz="1600" dirty="0" smtClean="0"/>
              <a:t>的信息一般被认为是 </a:t>
            </a:r>
            <a:r>
              <a:rPr lang="en-US" altLang="zh-CN" sz="1600" dirty="0" smtClean="0"/>
              <a:t>low-level </a:t>
            </a:r>
            <a:r>
              <a:rPr lang="zh-CN" altLang="en-US" sz="1600" dirty="0" smtClean="0"/>
              <a:t>和 </a:t>
            </a:r>
            <a:r>
              <a:rPr lang="en-US" altLang="zh-CN" sz="1600" dirty="0" smtClean="0"/>
              <a:t>high-level </a:t>
            </a:r>
            <a:r>
              <a:rPr lang="zh-CN" altLang="en-US" sz="1600" dirty="0" smtClean="0"/>
              <a:t>混合的特征信息</a:t>
            </a:r>
            <a:r>
              <a:rPr lang="en-US" altLang="zh-CN" sz="1600" dirty="0" smtClean="0"/>
              <a:t>, </a:t>
            </a:r>
            <a:r>
              <a:rPr lang="zh-CN" altLang="en-US" sz="1600" dirty="0" smtClean="0"/>
              <a:t>或者说多尺度的特征信息</a:t>
            </a:r>
            <a:r>
              <a:rPr lang="en-US" altLang="zh-CN" sz="1600" dirty="0" smtClean="0"/>
              <a:t>, </a:t>
            </a:r>
            <a:r>
              <a:rPr lang="zh-CN" altLang="en-US" sz="1600" dirty="0" smtClean="0"/>
              <a:t>有研究者尝试对这些信息做一些可视化</a:t>
            </a:r>
            <a:r>
              <a:rPr lang="en-US" altLang="zh-CN" sz="1600" dirty="0" smtClean="0"/>
              <a:t>, </a:t>
            </a:r>
            <a:r>
              <a:rPr lang="zh-CN" altLang="en-US" sz="1600" dirty="0" smtClean="0"/>
              <a:t>以下图的卷积神经网络为示例</a:t>
            </a:r>
            <a:r>
              <a:rPr lang="en-US" altLang="zh-CN" sz="1600" dirty="0" smtClean="0"/>
              <a:t>: </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674" y="4038599"/>
            <a:ext cx="8880652" cy="2180143"/>
          </a:xfrm>
          <a:prstGeom prst="rect">
            <a:avLst/>
          </a:prstGeom>
        </p:spPr>
      </p:pic>
    </p:spTree>
    <p:extLst>
      <p:ext uri="{BB962C8B-B14F-4D97-AF65-F5344CB8AC3E}">
        <p14:creationId xmlns:p14="http://schemas.microsoft.com/office/powerpoint/2010/main" val="372254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2810"/>
            <a:chOff x="755" y="-323"/>
            <a:chExt cx="17805" cy="1406"/>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特征提取</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14</a:t>
            </a:fld>
            <a:endParaRPr lang="zh-CN" altLang="en-US"/>
          </a:p>
        </p:txBody>
      </p:sp>
      <p:sp>
        <p:nvSpPr>
          <p:cNvPr id="18" name="TextBox 17"/>
          <p:cNvSpPr txBox="1"/>
          <p:nvPr/>
        </p:nvSpPr>
        <p:spPr>
          <a:xfrm>
            <a:off x="473710" y="3196590"/>
            <a:ext cx="11305540" cy="2308324"/>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从上图中</a:t>
            </a:r>
            <a:r>
              <a:rPr lang="en-US" altLang="zh-CN" sz="1600" dirty="0" smtClean="0"/>
              <a:t>, </a:t>
            </a:r>
            <a:r>
              <a:rPr lang="zh-CN" altLang="en-US" sz="1600" dirty="0" smtClean="0"/>
              <a:t>我们可以看到的是</a:t>
            </a:r>
            <a:r>
              <a:rPr lang="en-US" altLang="zh-CN" sz="1600" dirty="0" smtClean="0"/>
              <a:t>: </a:t>
            </a:r>
            <a:r>
              <a:rPr lang="zh-CN" altLang="en-US" sz="1600" dirty="0" smtClean="0"/>
              <a:t>在浅层卷积中往往是提取到一些边缘</a:t>
            </a:r>
            <a:r>
              <a:rPr lang="en-US" altLang="zh-CN" sz="1600" dirty="0" smtClean="0"/>
              <a:t>, </a:t>
            </a:r>
            <a:r>
              <a:rPr lang="zh-CN" altLang="en-US" sz="1600" dirty="0" smtClean="0"/>
              <a:t>形状等语义比较明显的局部特征</a:t>
            </a:r>
            <a:r>
              <a:rPr lang="en-US" altLang="zh-CN" sz="1600" dirty="0" smtClean="0"/>
              <a:t>, </a:t>
            </a:r>
            <a:r>
              <a:rPr lang="zh-CN" altLang="en-US" sz="1600" dirty="0" smtClean="0"/>
              <a:t>而在深层卷积中往往是提取到一些更全局的语义不太明显的信息。</a:t>
            </a:r>
            <a:r>
              <a:rPr lang="en-US" altLang="zh-CN" sz="1600" dirty="0" smtClean="0"/>
              <a:t>mid-level </a:t>
            </a:r>
            <a:r>
              <a:rPr lang="zh-CN" altLang="en-US" sz="1600" dirty="0" smtClean="0"/>
              <a:t>是上述两种信息的混合</a:t>
            </a:r>
            <a:r>
              <a:rPr lang="en-US" altLang="zh-CN" sz="1600" dirty="0" smtClean="0"/>
              <a:t>, </a:t>
            </a:r>
            <a:r>
              <a:rPr lang="zh-CN" altLang="en-US" sz="1600" dirty="0" smtClean="0"/>
              <a:t>其构成相对来说比较复杂就不予以讨论。</a:t>
            </a:r>
            <a:r>
              <a:rPr lang="zh-CN" altLang="en-US" sz="1600" dirty="0"/>
              <a:t>之所</a:t>
            </a:r>
            <a:r>
              <a:rPr lang="zh-CN" altLang="en-US" sz="1600" dirty="0" smtClean="0"/>
              <a:t>以浅层卷积能够提取的是局部信息</a:t>
            </a:r>
            <a:r>
              <a:rPr lang="en-US" altLang="zh-CN" sz="1600" dirty="0" smtClean="0"/>
              <a:t>, </a:t>
            </a:r>
            <a:r>
              <a:rPr lang="zh-CN" altLang="en-US" sz="1600" dirty="0" smtClean="0"/>
              <a:t>而深层卷积提取到的却是全局信息</a:t>
            </a:r>
            <a:r>
              <a:rPr lang="en-US" altLang="zh-CN" sz="1600" dirty="0" smtClean="0"/>
              <a:t>, </a:t>
            </a:r>
            <a:r>
              <a:rPr lang="zh-CN" altLang="en-US" sz="1600" dirty="0" smtClean="0"/>
              <a:t>是因为感受野这一概念</a:t>
            </a:r>
            <a:r>
              <a:rPr lang="en-US" altLang="zh-CN" sz="1600" dirty="0" smtClean="0"/>
              <a:t>, </a:t>
            </a:r>
            <a:r>
              <a:rPr lang="zh-CN" altLang="en-US" sz="1600" dirty="0"/>
              <a:t>感受野是指特征图上的特征信息点在输入空间上的影响范</a:t>
            </a:r>
            <a:r>
              <a:rPr lang="zh-CN" altLang="en-US" sz="1600" dirty="0" smtClean="0"/>
              <a:t>围</a:t>
            </a:r>
            <a:r>
              <a:rPr lang="en-US" altLang="zh-CN" sz="1600" dirty="0" smtClean="0"/>
              <a:t>, </a:t>
            </a:r>
            <a:r>
              <a:rPr lang="zh-CN" altLang="en-US" sz="1600" dirty="0" smtClean="0"/>
              <a:t>随着卷积</a:t>
            </a:r>
            <a:r>
              <a:rPr lang="en-US" altLang="zh-CN" sz="1600" dirty="0" smtClean="0"/>
              <a:t>, </a:t>
            </a:r>
            <a:r>
              <a:rPr lang="zh-CN" altLang="en-US" sz="1600" dirty="0" smtClean="0"/>
              <a:t>池化等通过在局部域感知和融合信息的算子堆积</a:t>
            </a:r>
            <a:r>
              <a:rPr lang="en-US" altLang="zh-CN" sz="1600" dirty="0" smtClean="0"/>
              <a:t>, </a:t>
            </a:r>
            <a:r>
              <a:rPr lang="zh-CN" altLang="en-US" sz="1600" dirty="0" smtClean="0"/>
              <a:t>在前向传播的过程中</a:t>
            </a:r>
            <a:r>
              <a:rPr lang="en-US" altLang="zh-CN" sz="1600" dirty="0" smtClean="0"/>
              <a:t>, </a:t>
            </a:r>
            <a:r>
              <a:rPr lang="zh-CN" altLang="en-US" sz="1600" dirty="0" smtClean="0"/>
              <a:t>整个特征图的感受野会不断变大</a:t>
            </a:r>
            <a:r>
              <a:rPr lang="en-US" altLang="zh-CN" sz="1600" dirty="0" smtClean="0"/>
              <a:t>, </a:t>
            </a:r>
            <a:r>
              <a:rPr lang="zh-CN" altLang="en-US" sz="1600" dirty="0" smtClean="0"/>
              <a:t>对于小感受野的特征图</a:t>
            </a:r>
            <a:r>
              <a:rPr lang="en-US" altLang="zh-CN" sz="1600" dirty="0" smtClean="0"/>
              <a:t>, </a:t>
            </a:r>
            <a:r>
              <a:rPr lang="zh-CN" altLang="en-US" sz="1600" dirty="0" smtClean="0"/>
              <a:t>卷积只能感知到原始图像上的局部信息</a:t>
            </a:r>
            <a:r>
              <a:rPr lang="en-US" altLang="zh-CN" sz="1600" dirty="0" smtClean="0"/>
              <a:t>, </a:t>
            </a:r>
            <a:r>
              <a:rPr lang="zh-CN" altLang="en-US" sz="1600" dirty="0" smtClean="0"/>
              <a:t>所以只能提取低语义等级的信息</a:t>
            </a:r>
            <a:r>
              <a:rPr lang="en-US" altLang="zh-CN" sz="1600" dirty="0" smtClean="0"/>
              <a:t>, </a:t>
            </a:r>
            <a:r>
              <a:rPr lang="zh-CN" altLang="en-US" sz="1600" dirty="0" smtClean="0"/>
              <a:t>而对于大感受野的特征图</a:t>
            </a:r>
            <a:r>
              <a:rPr lang="en-US" altLang="zh-CN" sz="1600" dirty="0" smtClean="0"/>
              <a:t>, </a:t>
            </a:r>
            <a:r>
              <a:rPr lang="zh-CN" altLang="en-US" sz="1600" dirty="0" smtClean="0"/>
              <a:t>卷积就能感知到原始图像上的全局信息</a:t>
            </a:r>
            <a:r>
              <a:rPr lang="en-US" altLang="zh-CN" sz="1600" dirty="0" smtClean="0"/>
              <a:t>, </a:t>
            </a:r>
            <a:r>
              <a:rPr lang="zh-CN" altLang="en-US" sz="1600" dirty="0" smtClean="0"/>
              <a:t>所以就能够提取高语义登记的信息。</a:t>
            </a:r>
            <a:endParaRPr lang="en-US" altLang="zh-CN" sz="16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3465"/>
            <a:ext cx="10058400" cy="1846161"/>
          </a:xfrm>
          <a:prstGeom prst="rect">
            <a:avLst/>
          </a:prstGeom>
        </p:spPr>
      </p:pic>
    </p:spTree>
    <p:extLst>
      <p:ext uri="{BB962C8B-B14F-4D97-AF65-F5344CB8AC3E}">
        <p14:creationId xmlns:p14="http://schemas.microsoft.com/office/powerpoint/2010/main" val="347406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2810"/>
            <a:chOff x="755" y="-323"/>
            <a:chExt cx="17805" cy="1406"/>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特征提取</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15</a:t>
            </a:fld>
            <a:endParaRPr lang="zh-CN" altLang="en-US"/>
          </a:p>
        </p:txBody>
      </p:sp>
      <p:sp>
        <p:nvSpPr>
          <p:cNvPr id="18" name="TextBox 17"/>
          <p:cNvSpPr txBox="1"/>
          <p:nvPr/>
        </p:nvSpPr>
        <p:spPr>
          <a:xfrm>
            <a:off x="473710" y="4913591"/>
            <a:ext cx="11305540" cy="1200329"/>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从左图中</a:t>
            </a:r>
            <a:r>
              <a:rPr lang="en-US" altLang="zh-CN" sz="1600" dirty="0" smtClean="0"/>
              <a:t>, </a:t>
            </a:r>
            <a:r>
              <a:rPr lang="zh-CN" altLang="en-US" sz="1600" dirty="0" smtClean="0"/>
              <a:t>我们可以看到</a:t>
            </a:r>
            <a:r>
              <a:rPr lang="zh-CN" altLang="en-US" sz="1600" dirty="0"/>
              <a:t>感受</a:t>
            </a:r>
            <a:r>
              <a:rPr lang="zh-CN" altLang="en-US" sz="1600" dirty="0" smtClean="0"/>
              <a:t>野随着卷积前向传播而扩大的过程</a:t>
            </a:r>
            <a:r>
              <a:rPr lang="en-US" altLang="zh-CN" sz="1600" dirty="0" smtClean="0"/>
              <a:t>, </a:t>
            </a:r>
            <a:r>
              <a:rPr lang="zh-CN" altLang="en-US" sz="1600" dirty="0" smtClean="0"/>
              <a:t>感受野的扩大与卷积核的大小有关</a:t>
            </a:r>
            <a:r>
              <a:rPr lang="en-US" altLang="zh-CN" sz="1600" dirty="0" smtClean="0"/>
              <a:t>, </a:t>
            </a:r>
            <a:r>
              <a:rPr lang="zh-CN" altLang="en-US" sz="1600" dirty="0" smtClean="0"/>
              <a:t>这是因为卷积的计算公式决定的</a:t>
            </a:r>
            <a:r>
              <a:rPr lang="en-US" altLang="zh-CN" sz="1600" dirty="0" smtClean="0"/>
              <a:t>, </a:t>
            </a:r>
            <a:r>
              <a:rPr lang="zh-CN" altLang="en-US" sz="1600" dirty="0" smtClean="0"/>
              <a:t>卷积能够将一个卷积核大小的特征信息汇聚成单个像素点</a:t>
            </a:r>
            <a:r>
              <a:rPr lang="en-US" altLang="zh-CN" sz="1600" dirty="0" smtClean="0"/>
              <a:t>, </a:t>
            </a:r>
            <a:r>
              <a:rPr lang="zh-CN" altLang="en-US" sz="1600" dirty="0" smtClean="0"/>
              <a:t>所以感受野经过一次卷积会</a:t>
            </a:r>
            <a:r>
              <a:rPr lang="zh-CN" altLang="en-US" sz="1600" dirty="0"/>
              <a:t>根据</a:t>
            </a:r>
            <a:r>
              <a:rPr lang="zh-CN" altLang="en-US" sz="1600" dirty="0" smtClean="0"/>
              <a:t>卷积核的大小扩大一倍。</a:t>
            </a:r>
            <a:endParaRPr lang="en-US" altLang="zh-CN" sz="1600" dirty="0" smtClean="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075" y="1038225"/>
            <a:ext cx="4279265" cy="3262939"/>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1002819"/>
            <a:ext cx="4280851" cy="3141679"/>
          </a:xfrm>
          <a:prstGeom prst="rect">
            <a:avLst/>
          </a:prstGeom>
        </p:spPr>
      </p:pic>
      <p:sp>
        <p:nvSpPr>
          <p:cNvPr id="6" name="TextBox 5"/>
          <p:cNvSpPr txBox="1"/>
          <p:nvPr/>
        </p:nvSpPr>
        <p:spPr>
          <a:xfrm>
            <a:off x="6342496" y="4144498"/>
            <a:ext cx="3787857" cy="646331"/>
          </a:xfrm>
          <a:prstGeom prst="rect">
            <a:avLst/>
          </a:prstGeom>
          <a:noFill/>
        </p:spPr>
        <p:txBody>
          <a:bodyPr wrap="square" rtlCol="0">
            <a:spAutoFit/>
          </a:bodyPr>
          <a:lstStyle/>
          <a:p>
            <a:pPr>
              <a:lnSpc>
                <a:spcPct val="150000"/>
              </a:lnSpc>
            </a:pPr>
            <a:r>
              <a:rPr lang="en-US" altLang="zh-CN" sz="1200" dirty="0" smtClean="0"/>
              <a:t>(</a:t>
            </a:r>
            <a:r>
              <a:rPr lang="en-US" altLang="zh-CN" sz="1200" dirty="0"/>
              <a:t>a) </a:t>
            </a:r>
            <a:r>
              <a:rPr lang="zh-CN" altLang="zh-CN" sz="1200" dirty="0"/>
              <a:t>浅层卷积导致在输入空间的小范围像素语义交互</a:t>
            </a:r>
            <a:r>
              <a:rPr lang="en-US" altLang="zh-CN" sz="1200" dirty="0"/>
              <a:t>; </a:t>
            </a:r>
            <a:endParaRPr lang="en-US" altLang="zh-CN" sz="1200" dirty="0" smtClean="0"/>
          </a:p>
          <a:p>
            <a:pPr>
              <a:lnSpc>
                <a:spcPct val="150000"/>
              </a:lnSpc>
            </a:pPr>
            <a:r>
              <a:rPr lang="en-US" altLang="zh-CN" sz="1200" dirty="0" smtClean="0"/>
              <a:t>(</a:t>
            </a:r>
            <a:r>
              <a:rPr lang="en-US" altLang="zh-CN" sz="1200" dirty="0"/>
              <a:t>b) </a:t>
            </a:r>
            <a:r>
              <a:rPr lang="zh-CN" altLang="zh-CN" sz="1200" dirty="0"/>
              <a:t>深层卷积导致在输入空间的大范围像素语义交</a:t>
            </a:r>
            <a:r>
              <a:rPr lang="zh-CN" altLang="zh-CN" sz="1200" dirty="0" smtClean="0"/>
              <a:t>互</a:t>
            </a:r>
            <a:r>
              <a:rPr lang="zh-CN" altLang="en-US" sz="1200" dirty="0" smtClean="0"/>
              <a:t>；</a:t>
            </a:r>
            <a:endParaRPr lang="zh-CN" altLang="en-US" sz="1200" dirty="0"/>
          </a:p>
        </p:txBody>
      </p:sp>
    </p:spTree>
    <p:extLst>
      <p:ext uri="{BB962C8B-B14F-4D97-AF65-F5344CB8AC3E}">
        <p14:creationId xmlns:p14="http://schemas.microsoft.com/office/powerpoint/2010/main" val="547027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dirty="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710"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4685"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a:solidFill>
                    <a:schemeClr val="bg1"/>
                  </a:solidFill>
                  <a:latin typeface="微软雅黑" panose="020B0503020204020204" charset="-122"/>
                  <a:ea typeface="微软雅黑" panose="020B0503020204020204" charset="-122"/>
                  <a:sym typeface="+mn-ea"/>
                </a:rPr>
                <a:t>目标检测</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16" name="文本框 9"/>
          <p:cNvSpPr txBox="1"/>
          <p:nvPr/>
        </p:nvSpPr>
        <p:spPr>
          <a:xfrm>
            <a:off x="473710" y="1023620"/>
            <a:ext cx="3187476" cy="1938992"/>
          </a:xfrm>
          <a:prstGeom prst="rect">
            <a:avLst/>
          </a:prstGeom>
          <a:noFill/>
        </p:spPr>
        <p:txBody>
          <a:bodyPr wrap="none" rtlCol="0">
            <a:spAutoFit/>
          </a:bodyPr>
          <a:lstStyle/>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sym typeface="+mn-ea"/>
              </a:rPr>
              <a:t>● two-stage </a:t>
            </a:r>
            <a:r>
              <a:rPr lang="zh-CN" altLang="en-US" sz="2400" dirty="0" smtClean="0">
                <a:latin typeface="微软雅黑" panose="020B0503020204020204" charset="-122"/>
                <a:ea typeface="微软雅黑" panose="020B0503020204020204" charset="-122"/>
                <a:cs typeface="微软雅黑" panose="020B0503020204020204" charset="-122"/>
                <a:sym typeface="+mn-ea"/>
              </a:rPr>
              <a:t>检测器</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sym typeface="+mn-ea"/>
              </a:rPr>
              <a:t>● </a:t>
            </a:r>
            <a:r>
              <a:rPr lang="en-US" sz="2400" dirty="0" smtClean="0">
                <a:latin typeface="微软雅黑" panose="020B0503020204020204" charset="-122"/>
                <a:ea typeface="微软雅黑" panose="020B0503020204020204" charset="-122"/>
                <a:cs typeface="微软雅黑" panose="020B0503020204020204" charset="-122"/>
                <a:sym typeface="+mn-ea"/>
              </a:rPr>
              <a:t>one-stage </a:t>
            </a:r>
            <a:r>
              <a:rPr lang="zh-CN" altLang="en-US" sz="2400" dirty="0" smtClean="0">
                <a:latin typeface="微软雅黑" panose="020B0503020204020204" charset="-122"/>
                <a:ea typeface="微软雅黑" panose="020B0503020204020204" charset="-122"/>
                <a:cs typeface="微软雅黑" panose="020B0503020204020204" charset="-122"/>
                <a:sym typeface="+mn-ea"/>
              </a:rPr>
              <a:t>检测器</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sym typeface="+mn-ea"/>
              </a:rPr>
              <a:t>● </a:t>
            </a:r>
            <a:r>
              <a:rPr lang="en-US" sz="2400" dirty="0" smtClean="0">
                <a:latin typeface="微软雅黑" panose="020B0503020204020204" charset="-122"/>
                <a:ea typeface="微软雅黑" panose="020B0503020204020204" charset="-122"/>
                <a:cs typeface="微软雅黑" panose="020B0503020204020204" charset="-122"/>
                <a:sym typeface="+mn-ea"/>
              </a:rPr>
              <a:t>anchor-free </a:t>
            </a:r>
            <a:r>
              <a:rPr lang="zh-CN" altLang="en-US" sz="2400" dirty="0" smtClean="0">
                <a:latin typeface="微软雅黑" panose="020B0503020204020204" charset="-122"/>
                <a:ea typeface="微软雅黑" panose="020B0503020204020204" charset="-122"/>
                <a:cs typeface="微软雅黑" panose="020B0503020204020204" charset="-122"/>
                <a:sym typeface="+mn-ea"/>
              </a:rPr>
              <a:t>检测器</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 name="TextBox 1"/>
          <p:cNvSpPr txBox="1"/>
          <p:nvPr/>
        </p:nvSpPr>
        <p:spPr>
          <a:xfrm>
            <a:off x="474345" y="3470611"/>
            <a:ext cx="11305540" cy="1754326"/>
          </a:xfrm>
          <a:prstGeom prst="rect">
            <a:avLst/>
          </a:prstGeom>
          <a:noFill/>
        </p:spPr>
        <p:txBody>
          <a:bodyPr wrap="square" rtlCol="0">
            <a:spAutoFit/>
          </a:bodyPr>
          <a:lstStyle/>
          <a:p>
            <a:pPr>
              <a:lnSpc>
                <a:spcPct val="150000"/>
              </a:lnSpc>
            </a:pPr>
            <a:r>
              <a:rPr lang="zh-CN" altLang="en-US" dirty="0" smtClean="0"/>
              <a:t>     目标检测这一计算机视觉任务</a:t>
            </a:r>
            <a:r>
              <a:rPr lang="en-US" altLang="zh-CN" dirty="0" smtClean="0"/>
              <a:t>, </a:t>
            </a:r>
            <a:r>
              <a:rPr lang="zh-CN" altLang="en-US" dirty="0" smtClean="0"/>
              <a:t>主要分为两个步骤</a:t>
            </a:r>
            <a:r>
              <a:rPr lang="en-US" altLang="zh-CN" dirty="0" smtClean="0"/>
              <a:t>: 1). </a:t>
            </a:r>
            <a:r>
              <a:rPr lang="zh-CN" altLang="en-US" dirty="0" smtClean="0"/>
              <a:t>对物体进行定位</a:t>
            </a:r>
            <a:r>
              <a:rPr lang="en-US" altLang="zh-CN" dirty="0" smtClean="0"/>
              <a:t>; 2). </a:t>
            </a:r>
            <a:r>
              <a:rPr lang="zh-CN" altLang="en-US" dirty="0" smtClean="0"/>
              <a:t>对物体进行</a:t>
            </a:r>
            <a:r>
              <a:rPr lang="zh-CN" altLang="en-US" dirty="0"/>
              <a:t>进</a:t>
            </a:r>
            <a:r>
              <a:rPr lang="zh-CN" altLang="en-US" dirty="0" smtClean="0"/>
              <a:t>行识别</a:t>
            </a:r>
            <a:r>
              <a:rPr lang="en-US" altLang="zh-CN" dirty="0" smtClean="0"/>
              <a:t>; </a:t>
            </a:r>
            <a:r>
              <a:rPr lang="zh-CN" altLang="en-US" dirty="0" smtClean="0"/>
              <a:t>是否将这两个步骤放入单个网络中</a:t>
            </a:r>
            <a:r>
              <a:rPr lang="en-US" altLang="zh-CN" dirty="0" smtClean="0"/>
              <a:t>, </a:t>
            </a:r>
            <a:r>
              <a:rPr lang="zh-CN" altLang="en-US" dirty="0" smtClean="0"/>
              <a:t>就区分出 </a:t>
            </a:r>
            <a:r>
              <a:rPr lang="en-US" altLang="zh-CN" dirty="0" smtClean="0"/>
              <a:t>two-stage </a:t>
            </a:r>
            <a:r>
              <a:rPr lang="zh-CN" altLang="en-US" dirty="0" smtClean="0"/>
              <a:t>检测器和 </a:t>
            </a:r>
            <a:r>
              <a:rPr lang="en-US" altLang="zh-CN" dirty="0" smtClean="0"/>
              <a:t>one-stage </a:t>
            </a:r>
            <a:r>
              <a:rPr lang="zh-CN" altLang="en-US" dirty="0" smtClean="0"/>
              <a:t>检测器</a:t>
            </a:r>
            <a:r>
              <a:rPr lang="en-US" altLang="zh-CN" dirty="0" smtClean="0"/>
              <a:t>; </a:t>
            </a:r>
            <a:r>
              <a:rPr lang="zh-CN" altLang="en-US" dirty="0" smtClean="0"/>
              <a:t>而对于常规的 </a:t>
            </a:r>
            <a:r>
              <a:rPr lang="en-US" altLang="zh-CN" dirty="0" smtClean="0"/>
              <a:t>two-stage </a:t>
            </a:r>
            <a:r>
              <a:rPr lang="zh-CN" altLang="en-US" dirty="0" smtClean="0"/>
              <a:t>检测器和 </a:t>
            </a:r>
            <a:r>
              <a:rPr lang="en-US" altLang="zh-CN" dirty="0" smtClean="0"/>
              <a:t>one-stage </a:t>
            </a:r>
            <a:r>
              <a:rPr lang="zh-CN" altLang="en-US" dirty="0" smtClean="0"/>
              <a:t>检测器中往往会引入一些物体大小的先验</a:t>
            </a:r>
            <a:r>
              <a:rPr lang="en-US" altLang="zh-CN" dirty="0" smtClean="0"/>
              <a:t>, </a:t>
            </a:r>
            <a:r>
              <a:rPr lang="zh-CN" altLang="en-US" dirty="0" smtClean="0"/>
              <a:t>是否引入这一先验</a:t>
            </a:r>
            <a:r>
              <a:rPr lang="en-US" altLang="zh-CN" dirty="0" smtClean="0"/>
              <a:t>, </a:t>
            </a:r>
            <a:r>
              <a:rPr lang="zh-CN" altLang="en-US" dirty="0" smtClean="0"/>
              <a:t>有区分出了 </a:t>
            </a:r>
            <a:r>
              <a:rPr lang="en-US" altLang="zh-CN" dirty="0" smtClean="0"/>
              <a:t>anchor-based </a:t>
            </a:r>
            <a:r>
              <a:rPr lang="zh-CN" altLang="en-US" dirty="0" smtClean="0"/>
              <a:t>检测器和 </a:t>
            </a:r>
            <a:r>
              <a:rPr lang="en-US" altLang="zh-CN" dirty="0" smtClean="0"/>
              <a:t>anchor-free </a:t>
            </a:r>
            <a:r>
              <a:rPr lang="zh-CN" altLang="en-US" dirty="0"/>
              <a:t>检测</a:t>
            </a:r>
            <a:r>
              <a:rPr lang="zh-CN" altLang="en-US" dirty="0" smtClean="0"/>
              <a:t>器。</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sz="1200" dirty="0"/>
              <a:t> </a:t>
            </a:r>
            <a:r>
              <a:rPr lang="zh-CN" altLang="en-US" sz="1200" dirty="0"/>
              <a:t>实际上</a:t>
            </a:r>
            <a:r>
              <a:rPr lang="en-US" altLang="zh-CN" sz="1200" dirty="0"/>
              <a:t>, R-CNN </a:t>
            </a:r>
            <a:r>
              <a:rPr lang="zh-CN" altLang="en-US" sz="1200" dirty="0"/>
              <a:t>的后续处理还包括一系列操作</a:t>
            </a:r>
            <a:r>
              <a:rPr lang="en-US" altLang="zh-CN" sz="1200" dirty="0"/>
              <a:t>, </a:t>
            </a:r>
            <a:r>
              <a:rPr lang="zh-CN" altLang="en-US" sz="1200" dirty="0"/>
              <a:t>例如</a:t>
            </a:r>
            <a:r>
              <a:rPr lang="en-US" altLang="zh-CN" sz="1200" dirty="0"/>
              <a:t>, </a:t>
            </a:r>
            <a:r>
              <a:rPr lang="zh-CN" altLang="en-US" sz="1200" dirty="0"/>
              <a:t>非极大值抑制来去掉多余的框</a:t>
            </a:r>
            <a:r>
              <a:rPr lang="en-US" altLang="zh-CN" sz="1200" dirty="0"/>
              <a:t>, </a:t>
            </a:r>
            <a:r>
              <a:rPr lang="zh-CN" altLang="en-US" sz="1200" dirty="0"/>
              <a:t>使用 </a:t>
            </a:r>
            <a:r>
              <a:rPr lang="en-US" altLang="zh-CN" sz="1200" dirty="0"/>
              <a:t>bounding box regression </a:t>
            </a:r>
            <a:r>
              <a:rPr lang="zh-CN" altLang="en-US" sz="1200" dirty="0"/>
              <a:t>来引入 </a:t>
            </a:r>
            <a:r>
              <a:rPr lang="en-US" altLang="zh-CN" sz="1200" dirty="0"/>
              <a:t>anchor </a:t>
            </a:r>
            <a:r>
              <a:rPr lang="zh-CN" altLang="en-US" sz="1200" dirty="0"/>
              <a:t>这一物体大小的先验等等。</a:t>
            </a:r>
            <a:endParaRPr lang="en-US" altLang="zh-CN" sz="1200" dirty="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62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pc="75" dirty="0">
                  <a:solidFill>
                    <a:schemeClr val="bg1"/>
                  </a:solidFill>
                  <a:latin typeface="微软雅黑" panose="020B0503020204020204" charset="-122"/>
                  <a:ea typeface="微软雅黑" panose="020B0503020204020204" charset="-122"/>
                  <a:sym typeface="+mn-ea"/>
                </a:rPr>
                <a:t>t</a:t>
              </a:r>
              <a:r>
                <a:rPr lang="en-US" altLang="zh-CN" spc="75" dirty="0" smtClean="0">
                  <a:solidFill>
                    <a:schemeClr val="bg1"/>
                  </a:solidFill>
                  <a:latin typeface="微软雅黑" panose="020B0503020204020204" charset="-122"/>
                  <a:ea typeface="微软雅黑" panose="020B0503020204020204" charset="-122"/>
                  <a:sym typeface="+mn-ea"/>
                </a:rPr>
                <a:t>wo-stage </a:t>
              </a:r>
              <a:r>
                <a:rPr lang="zh-CN" altLang="en-US" spc="75" dirty="0" smtClean="0">
                  <a:solidFill>
                    <a:schemeClr val="bg1"/>
                  </a:solidFill>
                  <a:latin typeface="微软雅黑" panose="020B0503020204020204" charset="-122"/>
                  <a:ea typeface="微软雅黑" panose="020B0503020204020204" charset="-122"/>
                  <a:sym typeface="+mn-ea"/>
                </a:rPr>
                <a:t>检测器</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17</a:t>
            </a:fld>
            <a:endParaRPr lang="zh-CN" altLang="en-US"/>
          </a:p>
        </p:txBody>
      </p:sp>
      <p:sp>
        <p:nvSpPr>
          <p:cNvPr id="18" name="TextBox 17"/>
          <p:cNvSpPr txBox="1"/>
          <p:nvPr/>
        </p:nvSpPr>
        <p:spPr>
          <a:xfrm>
            <a:off x="473710" y="891540"/>
            <a:ext cx="11305540" cy="1200329"/>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我们主要通过 </a:t>
            </a:r>
            <a:r>
              <a:rPr lang="en-US" altLang="zh-CN" sz="1600" dirty="0" smtClean="0"/>
              <a:t>R-CNN </a:t>
            </a:r>
            <a:r>
              <a:rPr lang="zh-CN" altLang="en-US" sz="1600" dirty="0" smtClean="0"/>
              <a:t>这一具体的网络结构来解析 </a:t>
            </a:r>
            <a:r>
              <a:rPr lang="en-US" altLang="zh-CN" sz="1600" dirty="0" smtClean="0"/>
              <a:t>two-stage </a:t>
            </a:r>
            <a:r>
              <a:rPr lang="zh-CN" altLang="en-US" sz="1600" dirty="0" smtClean="0"/>
              <a:t>检测器</a:t>
            </a:r>
            <a:r>
              <a:rPr lang="en-US" altLang="zh-CN" sz="1600" dirty="0" smtClean="0"/>
              <a:t>, R-CNN </a:t>
            </a:r>
            <a:r>
              <a:rPr lang="zh-CN" altLang="en-US" sz="1600" dirty="0" smtClean="0"/>
              <a:t>主要分为两个阶段</a:t>
            </a:r>
            <a:r>
              <a:rPr lang="en-US" altLang="zh-CN" sz="1600" dirty="0" smtClean="0"/>
              <a:t>, </a:t>
            </a:r>
            <a:r>
              <a:rPr lang="zh-CN" altLang="en-US" sz="1600" dirty="0" smtClean="0"/>
              <a:t>第一个阶段通过 </a:t>
            </a:r>
            <a:r>
              <a:rPr lang="en-US" altLang="zh-CN" sz="1600" dirty="0" smtClean="0"/>
              <a:t>selective search </a:t>
            </a:r>
            <a:r>
              <a:rPr lang="zh-CN" altLang="en-US" sz="1600" dirty="0" smtClean="0"/>
              <a:t>算法得到一系列可能包含物体的</a:t>
            </a:r>
            <a:r>
              <a:rPr lang="zh-CN" altLang="en-US" sz="1600" dirty="0"/>
              <a:t>候选</a:t>
            </a:r>
            <a:r>
              <a:rPr lang="zh-CN" altLang="en-US" sz="1600" dirty="0" smtClean="0"/>
              <a:t>框</a:t>
            </a:r>
            <a:r>
              <a:rPr lang="en-US" altLang="zh-CN" sz="1600" dirty="0" smtClean="0"/>
              <a:t>, </a:t>
            </a:r>
            <a:r>
              <a:rPr lang="zh-CN" altLang="en-US" sz="1600" dirty="0" smtClean="0"/>
              <a:t>而后第二个阶段再取出这一候选框所框选的图像区域</a:t>
            </a:r>
            <a:r>
              <a:rPr lang="en-US" altLang="zh-CN" sz="1600" dirty="0" smtClean="0"/>
              <a:t>, </a:t>
            </a:r>
            <a:r>
              <a:rPr lang="zh-CN" altLang="en-US" sz="1600" dirty="0" smtClean="0"/>
              <a:t>输入到卷积神经网络中进行分类</a:t>
            </a:r>
            <a:r>
              <a:rPr lang="en-US" altLang="zh-CN" sz="1600" dirty="0" smtClean="0"/>
              <a:t>:</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247900"/>
            <a:ext cx="6858000" cy="2362200"/>
          </a:xfrm>
          <a:prstGeom prst="rect">
            <a:avLst/>
          </a:prstGeom>
        </p:spPr>
      </p:pic>
      <p:sp>
        <p:nvSpPr>
          <p:cNvPr id="2" name="矩形 1"/>
          <p:cNvSpPr/>
          <p:nvPr/>
        </p:nvSpPr>
        <p:spPr>
          <a:xfrm>
            <a:off x="473710" y="5129510"/>
            <a:ext cx="11305540" cy="779893"/>
          </a:xfrm>
          <a:prstGeom prst="rect">
            <a:avLst/>
          </a:prstGeom>
        </p:spPr>
        <p:txBody>
          <a:bodyPr wrap="square">
            <a:spAutoFit/>
          </a:bodyPr>
          <a:lstStyle/>
          <a:p>
            <a:pPr>
              <a:lnSpc>
                <a:spcPct val="150000"/>
              </a:lnSpc>
            </a:pPr>
            <a:r>
              <a:rPr lang="en-US" altLang="zh-CN" sz="1600" dirty="0"/>
              <a:t> </a:t>
            </a:r>
            <a:r>
              <a:rPr lang="en-US" altLang="zh-CN" sz="1600" dirty="0" smtClean="0"/>
              <a:t>    </a:t>
            </a:r>
            <a:r>
              <a:rPr lang="zh-CN" altLang="en-US" sz="1600" dirty="0" smtClean="0"/>
              <a:t>实</a:t>
            </a:r>
            <a:r>
              <a:rPr lang="zh-CN" altLang="en-US" sz="1600" dirty="0"/>
              <a:t>际上</a:t>
            </a:r>
            <a:r>
              <a:rPr lang="en-US" altLang="zh-CN" sz="1600" dirty="0"/>
              <a:t>, R-CNN </a:t>
            </a:r>
            <a:r>
              <a:rPr lang="zh-CN" altLang="en-US" sz="1600" dirty="0"/>
              <a:t>的后续处理还包括一系列操作</a:t>
            </a:r>
            <a:r>
              <a:rPr lang="en-US" altLang="zh-CN" sz="1600" dirty="0"/>
              <a:t>, </a:t>
            </a:r>
            <a:r>
              <a:rPr lang="zh-CN" altLang="en-US" sz="1600" dirty="0"/>
              <a:t>例如</a:t>
            </a:r>
            <a:r>
              <a:rPr lang="en-US" altLang="zh-CN" sz="1600" dirty="0"/>
              <a:t>, </a:t>
            </a:r>
            <a:r>
              <a:rPr lang="zh-CN" altLang="en-US" sz="1600" dirty="0"/>
              <a:t>非极大值抑制来去掉多余的框</a:t>
            </a:r>
            <a:r>
              <a:rPr lang="en-US" altLang="zh-CN" sz="1600" dirty="0"/>
              <a:t>, </a:t>
            </a:r>
            <a:r>
              <a:rPr lang="zh-CN" altLang="en-US" sz="1600" dirty="0"/>
              <a:t>使用 </a:t>
            </a:r>
            <a:r>
              <a:rPr lang="en-US" altLang="zh-CN" sz="1600" dirty="0"/>
              <a:t>bounding box regression </a:t>
            </a:r>
            <a:r>
              <a:rPr lang="zh-CN" altLang="en-US" sz="1600" dirty="0"/>
              <a:t>来引入 </a:t>
            </a:r>
            <a:r>
              <a:rPr lang="en-US" altLang="zh-CN" sz="1600" dirty="0"/>
              <a:t>anchor </a:t>
            </a:r>
            <a:r>
              <a:rPr lang="zh-CN" altLang="en-US" sz="1600" dirty="0"/>
              <a:t>这一物体大小的先验等</a:t>
            </a:r>
            <a:r>
              <a:rPr lang="zh-CN" altLang="en-US" sz="1600" dirty="0" smtClean="0"/>
              <a:t>等</a:t>
            </a:r>
            <a:r>
              <a:rPr lang="en-US" altLang="zh-CN" sz="1600" dirty="0" smtClean="0"/>
              <a:t>, </a:t>
            </a:r>
            <a:r>
              <a:rPr lang="zh-CN" altLang="en-US" sz="1600" dirty="0" smtClean="0"/>
              <a:t>这里我们就不再具体介绍。</a:t>
            </a:r>
            <a:endParaRPr lang="zh-CN" altLang="en-US" sz="1600" dirty="0"/>
          </a:p>
        </p:txBody>
      </p:sp>
    </p:spTree>
    <p:extLst>
      <p:ext uri="{BB962C8B-B14F-4D97-AF65-F5344CB8AC3E}">
        <p14:creationId xmlns:p14="http://schemas.microsoft.com/office/powerpoint/2010/main" val="278134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62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pc="75" dirty="0">
                  <a:solidFill>
                    <a:schemeClr val="bg1"/>
                  </a:solidFill>
                  <a:latin typeface="微软雅黑" panose="020B0503020204020204" charset="-122"/>
                  <a:ea typeface="微软雅黑" panose="020B0503020204020204" charset="-122"/>
                  <a:sym typeface="+mn-ea"/>
                </a:rPr>
                <a:t>o</a:t>
              </a:r>
              <a:r>
                <a:rPr lang="en-US" altLang="zh-CN" spc="75" dirty="0" smtClean="0">
                  <a:solidFill>
                    <a:schemeClr val="bg1"/>
                  </a:solidFill>
                  <a:latin typeface="微软雅黑" panose="020B0503020204020204" charset="-122"/>
                  <a:ea typeface="微软雅黑" panose="020B0503020204020204" charset="-122"/>
                  <a:sym typeface="+mn-ea"/>
                </a:rPr>
                <a:t>ne-stage</a:t>
              </a:r>
              <a:r>
                <a:rPr lang="en-US" altLang="zh-CN" spc="75" dirty="0" smtClean="0">
                  <a:solidFill>
                    <a:schemeClr val="bg1"/>
                  </a:solidFill>
                  <a:latin typeface="微软雅黑" panose="020B0503020204020204" charset="-122"/>
                  <a:ea typeface="微软雅黑" panose="020B0503020204020204" charset="-122"/>
                  <a:sym typeface="+mn-ea"/>
                </a:rPr>
                <a:t> </a:t>
              </a:r>
              <a:r>
                <a:rPr lang="zh-CN" altLang="en-US" spc="75" dirty="0" smtClean="0">
                  <a:solidFill>
                    <a:schemeClr val="bg1"/>
                  </a:solidFill>
                  <a:latin typeface="微软雅黑" panose="020B0503020204020204" charset="-122"/>
                  <a:ea typeface="微软雅黑" panose="020B0503020204020204" charset="-122"/>
                  <a:sym typeface="+mn-ea"/>
                </a:rPr>
                <a:t>检测器</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18</a:t>
            </a:fld>
            <a:endParaRPr lang="zh-CN" altLang="en-US"/>
          </a:p>
        </p:txBody>
      </p:sp>
      <p:sp>
        <p:nvSpPr>
          <p:cNvPr id="18" name="TextBox 17"/>
          <p:cNvSpPr txBox="1"/>
          <p:nvPr/>
        </p:nvSpPr>
        <p:spPr>
          <a:xfrm>
            <a:off x="473710" y="891540"/>
            <a:ext cx="11305540" cy="410562"/>
          </a:xfrm>
          <a:prstGeom prst="rect">
            <a:avLst/>
          </a:prstGeom>
          <a:noFill/>
        </p:spPr>
        <p:txBody>
          <a:bodyPr wrap="square" rtlCol="0">
            <a:spAutoFit/>
          </a:bodyPr>
          <a:lstStyle/>
          <a:p>
            <a:pPr>
              <a:lnSpc>
                <a:spcPct val="150000"/>
              </a:lnSpc>
            </a:pPr>
            <a:r>
              <a:rPr lang="zh-CN" altLang="en-US" sz="1600" dirty="0" smtClean="0"/>
              <a:t>      </a:t>
            </a:r>
            <a:r>
              <a:rPr lang="en-US" altLang="zh-CN" sz="1600" dirty="0" smtClean="0"/>
              <a:t>one-stage </a:t>
            </a:r>
            <a:r>
              <a:rPr lang="zh-CN" altLang="en-US" sz="1600" dirty="0"/>
              <a:t>检测器可以大致被总结为如下框架</a:t>
            </a:r>
            <a:r>
              <a:rPr lang="en-US" altLang="zh-CN" sz="1600" dirty="0" smtClean="0"/>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882" y="1409700"/>
            <a:ext cx="6962235" cy="2786113"/>
          </a:xfrm>
          <a:prstGeom prst="rect">
            <a:avLst/>
          </a:prstGeom>
        </p:spPr>
      </p:pic>
      <p:sp>
        <p:nvSpPr>
          <p:cNvPr id="16" name="TextBox 15"/>
          <p:cNvSpPr txBox="1"/>
          <p:nvPr/>
        </p:nvSpPr>
        <p:spPr>
          <a:xfrm>
            <a:off x="473710" y="4623980"/>
            <a:ext cx="11305540" cy="830997"/>
          </a:xfrm>
          <a:prstGeom prst="rect">
            <a:avLst/>
          </a:prstGeom>
          <a:noFill/>
        </p:spPr>
        <p:txBody>
          <a:bodyPr wrap="square" rtlCol="0">
            <a:spAutoFit/>
          </a:bodyPr>
          <a:lstStyle/>
          <a:p>
            <a:pPr>
              <a:lnSpc>
                <a:spcPct val="150000"/>
              </a:lnSpc>
            </a:pPr>
            <a:r>
              <a:rPr lang="zh-CN" altLang="en-US" sz="1600" dirty="0" smtClean="0"/>
              <a:t>      </a:t>
            </a:r>
            <a:r>
              <a:rPr lang="en-US" altLang="zh-CN" sz="1600" dirty="0" smtClean="0"/>
              <a:t>backbone </a:t>
            </a:r>
            <a:r>
              <a:rPr lang="zh-CN" altLang="en-US" sz="1600" dirty="0" smtClean="0"/>
              <a:t>用于从图像中提取特征信息</a:t>
            </a:r>
            <a:r>
              <a:rPr lang="en-US" altLang="zh-CN" sz="1600" dirty="0" smtClean="0"/>
              <a:t>, neck </a:t>
            </a:r>
            <a:r>
              <a:rPr lang="zh-CN" altLang="en-US" sz="1600" dirty="0" smtClean="0"/>
              <a:t>用于汇聚和处理信息</a:t>
            </a:r>
            <a:r>
              <a:rPr lang="en-US" altLang="zh-CN" sz="1600" dirty="0" smtClean="0"/>
              <a:t>, head </a:t>
            </a:r>
            <a:r>
              <a:rPr lang="zh-CN" altLang="en-US" sz="1600" dirty="0" smtClean="0"/>
              <a:t>则将输出的特征信息解码成 </a:t>
            </a:r>
            <a:r>
              <a:rPr lang="en-US" altLang="zh-CN" sz="1600" dirty="0" smtClean="0"/>
              <a:t>bounding box, bounding box </a:t>
            </a:r>
            <a:r>
              <a:rPr lang="zh-CN" altLang="en-US" sz="1600" dirty="0" smtClean="0"/>
              <a:t>一方面会包括物体的定位信息</a:t>
            </a:r>
            <a:r>
              <a:rPr lang="en-US" altLang="zh-CN" sz="1600" dirty="0" smtClean="0"/>
              <a:t>, </a:t>
            </a:r>
            <a:r>
              <a:rPr lang="zh-CN" altLang="en-US" sz="1600" dirty="0" smtClean="0"/>
              <a:t>另一方面还会包括物体的分类信息。</a:t>
            </a:r>
            <a:endParaRPr lang="en-US" altLang="zh-CN" sz="1600" dirty="0" smtClean="0"/>
          </a:p>
        </p:txBody>
      </p:sp>
    </p:spTree>
    <p:extLst>
      <p:ext uri="{BB962C8B-B14F-4D97-AF65-F5344CB8AC3E}">
        <p14:creationId xmlns:p14="http://schemas.microsoft.com/office/powerpoint/2010/main" val="361860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62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pc="75" dirty="0">
                  <a:solidFill>
                    <a:schemeClr val="bg1"/>
                  </a:solidFill>
                  <a:latin typeface="微软雅黑" panose="020B0503020204020204" charset="-122"/>
                  <a:ea typeface="微软雅黑" panose="020B0503020204020204" charset="-122"/>
                  <a:sym typeface="+mn-ea"/>
                </a:rPr>
                <a:t>o</a:t>
              </a:r>
              <a:r>
                <a:rPr lang="en-US" altLang="zh-CN" spc="75" dirty="0" smtClean="0">
                  <a:solidFill>
                    <a:schemeClr val="bg1"/>
                  </a:solidFill>
                  <a:latin typeface="微软雅黑" panose="020B0503020204020204" charset="-122"/>
                  <a:ea typeface="微软雅黑" panose="020B0503020204020204" charset="-122"/>
                  <a:sym typeface="+mn-ea"/>
                </a:rPr>
                <a:t>ne-stage</a:t>
              </a:r>
              <a:r>
                <a:rPr lang="en-US" altLang="zh-CN" spc="75" dirty="0" smtClean="0">
                  <a:solidFill>
                    <a:schemeClr val="bg1"/>
                  </a:solidFill>
                  <a:latin typeface="微软雅黑" panose="020B0503020204020204" charset="-122"/>
                  <a:ea typeface="微软雅黑" panose="020B0503020204020204" charset="-122"/>
                  <a:sym typeface="+mn-ea"/>
                </a:rPr>
                <a:t> </a:t>
              </a:r>
              <a:r>
                <a:rPr lang="zh-CN" altLang="en-US" spc="75" dirty="0" smtClean="0">
                  <a:solidFill>
                    <a:schemeClr val="bg1"/>
                  </a:solidFill>
                  <a:latin typeface="微软雅黑" panose="020B0503020204020204" charset="-122"/>
                  <a:ea typeface="微软雅黑" panose="020B0503020204020204" charset="-122"/>
                  <a:sym typeface="+mn-ea"/>
                </a:rPr>
                <a:t>检测器</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19</a:t>
            </a:fld>
            <a:endParaRPr lang="zh-CN" altLang="en-US"/>
          </a:p>
        </p:txBody>
      </p:sp>
      <p:sp>
        <p:nvSpPr>
          <p:cNvPr id="18" name="TextBox 17"/>
          <p:cNvSpPr txBox="1"/>
          <p:nvPr/>
        </p:nvSpPr>
        <p:spPr>
          <a:xfrm>
            <a:off x="473710" y="891540"/>
            <a:ext cx="4936490" cy="4524315"/>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我</a:t>
            </a:r>
            <a:r>
              <a:rPr lang="zh-CN" altLang="en-US" sz="1600" dirty="0"/>
              <a:t>们主要通过 </a:t>
            </a:r>
            <a:r>
              <a:rPr lang="en-US" altLang="zh-CN" sz="1600" dirty="0"/>
              <a:t>Yolov3 </a:t>
            </a:r>
            <a:r>
              <a:rPr lang="zh-CN" altLang="en-US" sz="1600" dirty="0"/>
              <a:t>这一具体的网络结构来解析 </a:t>
            </a:r>
            <a:r>
              <a:rPr lang="en-US" altLang="zh-CN" sz="1600" dirty="0"/>
              <a:t>one-stage </a:t>
            </a:r>
            <a:r>
              <a:rPr lang="zh-CN" altLang="en-US" sz="1600" dirty="0"/>
              <a:t>检测器</a:t>
            </a:r>
            <a:r>
              <a:rPr lang="en-US" altLang="zh-CN" sz="1600" dirty="0"/>
              <a:t>, Yolov3 </a:t>
            </a:r>
            <a:r>
              <a:rPr lang="zh-CN" altLang="en-US" sz="1600" dirty="0"/>
              <a:t>将物体定位和物体分类这两个步骤压缩至一步当中</a:t>
            </a:r>
            <a:r>
              <a:rPr lang="en-US" altLang="zh-CN" sz="1600" dirty="0"/>
              <a:t>, </a:t>
            </a:r>
            <a:r>
              <a:rPr lang="zh-CN" altLang="en-US" sz="1600" dirty="0" smtClean="0"/>
              <a:t>其大体的结构如右</a:t>
            </a:r>
            <a:r>
              <a:rPr lang="en-US" altLang="zh-CN" sz="1600" dirty="0" smtClean="0"/>
              <a:t>, </a:t>
            </a:r>
            <a:r>
              <a:rPr lang="zh-CN" altLang="en-US" sz="1600" dirty="0" smtClean="0"/>
              <a:t>从 </a:t>
            </a:r>
            <a:r>
              <a:rPr lang="en-US" altLang="zh-CN" sz="1600" dirty="0" smtClean="0"/>
              <a:t>backbone </a:t>
            </a:r>
            <a:r>
              <a:rPr lang="zh-CN" altLang="en-US" sz="1600" dirty="0" smtClean="0"/>
              <a:t>中抽出三个 </a:t>
            </a:r>
            <a:r>
              <a:rPr lang="en-US" altLang="zh-CN" sz="1600" dirty="0" smtClean="0"/>
              <a:t>stage </a:t>
            </a:r>
            <a:r>
              <a:rPr lang="zh-CN" altLang="en-US" sz="1600" dirty="0" smtClean="0"/>
              <a:t>的特征信息</a:t>
            </a:r>
            <a:r>
              <a:rPr lang="en-US" altLang="zh-CN" sz="1600" dirty="0" smtClean="0"/>
              <a:t>, </a:t>
            </a:r>
            <a:r>
              <a:rPr lang="zh-CN" altLang="en-US" sz="1600" dirty="0"/>
              <a:t>而</a:t>
            </a:r>
            <a:r>
              <a:rPr lang="zh-CN" altLang="en-US" sz="1600" dirty="0" smtClean="0"/>
              <a:t>后输入到三个 </a:t>
            </a:r>
            <a:r>
              <a:rPr lang="en-US" altLang="zh-CN" sz="1600" dirty="0" smtClean="0"/>
              <a:t>head </a:t>
            </a:r>
            <a:r>
              <a:rPr lang="zh-CN" altLang="en-US" sz="1600" dirty="0" smtClean="0"/>
              <a:t>当中</a:t>
            </a:r>
            <a:r>
              <a:rPr lang="en-US" altLang="zh-CN" sz="1600" dirty="0" smtClean="0"/>
              <a:t>, head </a:t>
            </a:r>
            <a:r>
              <a:rPr lang="zh-CN" altLang="en-US" sz="1600" dirty="0" smtClean="0"/>
              <a:t>输出的特征图尺度越大</a:t>
            </a:r>
            <a:r>
              <a:rPr lang="en-US" altLang="zh-CN" sz="1600" dirty="0" smtClean="0"/>
              <a:t>, </a:t>
            </a:r>
            <a:r>
              <a:rPr lang="zh-CN" altLang="en-US" sz="1600" dirty="0" smtClean="0"/>
              <a:t>那么特征图上的像素点的感受野更大</a:t>
            </a:r>
            <a:r>
              <a:rPr lang="en-US" altLang="zh-CN" sz="1600" dirty="0" smtClean="0"/>
              <a:t>, </a:t>
            </a:r>
            <a:r>
              <a:rPr lang="zh-CN" altLang="en-US" sz="1600" dirty="0" smtClean="0"/>
              <a:t>更适合于检测大目标</a:t>
            </a:r>
            <a:r>
              <a:rPr lang="en-US" altLang="zh-CN" sz="1600" dirty="0" smtClean="0"/>
              <a:t>, </a:t>
            </a:r>
            <a:r>
              <a:rPr lang="zh-CN" altLang="en-US" sz="1600" dirty="0" smtClean="0"/>
              <a:t>而 </a:t>
            </a:r>
            <a:r>
              <a:rPr lang="en-US" altLang="zh-CN" sz="1600" dirty="0" smtClean="0"/>
              <a:t>head </a:t>
            </a:r>
            <a:r>
              <a:rPr lang="zh-CN" altLang="en-US" sz="1600" dirty="0" smtClean="0"/>
              <a:t>输出的特征图尺度越小</a:t>
            </a:r>
            <a:r>
              <a:rPr lang="en-US" altLang="zh-CN" sz="1600" dirty="0" smtClean="0"/>
              <a:t>, </a:t>
            </a:r>
            <a:r>
              <a:rPr lang="zh-CN" altLang="en-US" sz="1600" dirty="0" smtClean="0"/>
              <a:t>那么特征图上的像素点感受野更小</a:t>
            </a:r>
            <a:r>
              <a:rPr lang="en-US" altLang="zh-CN" sz="1600" dirty="0" smtClean="0"/>
              <a:t>, </a:t>
            </a:r>
            <a:r>
              <a:rPr lang="zh-CN" altLang="en-US" sz="1600" dirty="0" smtClean="0"/>
              <a:t>更适合于检测小目标。对于 </a:t>
            </a:r>
            <a:r>
              <a:rPr lang="en-US" altLang="zh-CN" sz="1600" dirty="0" smtClean="0"/>
              <a:t>Yolov3 </a:t>
            </a:r>
            <a:r>
              <a:rPr lang="zh-CN" altLang="en-US" sz="1600" dirty="0" smtClean="0"/>
              <a:t>的输出特征图上的每一个特征点都能够获取到一个 </a:t>
            </a:r>
            <a:r>
              <a:rPr lang="en-US" altLang="zh-CN" sz="1600" dirty="0" smtClean="0"/>
              <a:t>bounding box, </a:t>
            </a:r>
            <a:r>
              <a:rPr lang="zh-CN" altLang="en-US" sz="1600" dirty="0" smtClean="0"/>
              <a:t>从图中可知</a:t>
            </a:r>
            <a:r>
              <a:rPr lang="en-US" altLang="zh-CN" sz="1600" dirty="0" smtClean="0"/>
              <a:t>, </a:t>
            </a:r>
            <a:r>
              <a:rPr lang="zh-CN" altLang="en-US" sz="1600" dirty="0" smtClean="0"/>
              <a:t>总共能够获得 </a:t>
            </a:r>
            <a:r>
              <a:rPr lang="en-US" altLang="zh-CN" sz="1600" dirty="0" smtClean="0"/>
              <a:t>7x7x3 + 14x14x3 + 28x28x3 </a:t>
            </a:r>
            <a:r>
              <a:rPr lang="zh-CN" altLang="en-US" sz="1600" dirty="0" smtClean="0"/>
              <a:t>总共 </a:t>
            </a:r>
            <a:r>
              <a:rPr lang="en-US" altLang="zh-CN" sz="1600" dirty="0" smtClean="0"/>
              <a:t>3087 </a:t>
            </a:r>
            <a:r>
              <a:rPr lang="zh-CN" altLang="en-US" sz="1600" dirty="0" smtClean="0"/>
              <a:t>个</a:t>
            </a:r>
            <a:r>
              <a:rPr lang="en-US" altLang="zh-CN" sz="1600" dirty="0"/>
              <a:t> </a:t>
            </a:r>
            <a:r>
              <a:rPr lang="en-US" altLang="zh-CN" sz="1600" dirty="0" smtClean="0"/>
              <a:t>bounding box</a:t>
            </a:r>
            <a:r>
              <a:rPr lang="zh-CN" altLang="en-US" sz="1600" dirty="0" smtClean="0"/>
              <a:t>。</a:t>
            </a:r>
            <a:endParaRPr lang="en-US" altLang="zh-CN" sz="1600"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5981" y="1008697"/>
            <a:ext cx="5583538" cy="4841239"/>
          </a:xfrm>
          <a:prstGeom prst="rect">
            <a:avLst/>
          </a:prstGeom>
        </p:spPr>
      </p:pic>
    </p:spTree>
    <p:extLst>
      <p:ext uri="{BB962C8B-B14F-4D97-AF65-F5344CB8AC3E}">
        <p14:creationId xmlns:p14="http://schemas.microsoft.com/office/powerpoint/2010/main" val="2658897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ln>
                <a:solidFill>
                  <a:srgbClr val="E6E6E6"/>
                </a:solidFill>
              </a:ln>
              <a:solidFill>
                <a:prstClr val="white"/>
              </a:solidFill>
              <a:latin typeface="等线" panose="02010600030101010101" charset="-122"/>
              <a:ea typeface="等线" panose="02010600030101010101" charset="-122"/>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a:solidFill>
                    <a:schemeClr val="bg1"/>
                  </a:solidFill>
                  <a:latin typeface="微软雅黑" panose="020B0503020204020204" charset="-122"/>
                  <a:ea typeface="微软雅黑" panose="020B0503020204020204" charset="-122"/>
                  <a:sym typeface="+mn-ea"/>
                </a:rPr>
                <a:t>摘要</a:t>
              </a:r>
              <a:r>
                <a:rPr lang="en-US" altLang="zh-CN" spc="75" dirty="0">
                  <a:solidFill>
                    <a:schemeClr val="bg1"/>
                  </a:solidFill>
                  <a:latin typeface="微软雅黑" panose="020B0503020204020204" charset="-122"/>
                  <a:ea typeface="微软雅黑" panose="020B0503020204020204" charset="-122"/>
                  <a:sym typeface="+mn-ea"/>
                </a:rPr>
                <a:t>/</a:t>
              </a:r>
              <a:r>
                <a:rPr lang="zh-CN" altLang="en-US" spc="75" dirty="0">
                  <a:solidFill>
                    <a:schemeClr val="bg1"/>
                  </a:solidFill>
                  <a:latin typeface="微软雅黑" panose="020B0503020204020204" charset="-122"/>
                  <a:ea typeface="微软雅黑" panose="020B0503020204020204" charset="-122"/>
                  <a:sym typeface="+mn-ea"/>
                </a:rPr>
                <a:t>大纲</a:t>
              </a: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a:t>
            </a:fld>
            <a:endParaRPr lang="zh-CN" altLang="en-US"/>
          </a:p>
        </p:txBody>
      </p:sp>
      <p:sp>
        <p:nvSpPr>
          <p:cNvPr id="10" name="文本框 9"/>
          <p:cNvSpPr txBox="1"/>
          <p:nvPr/>
        </p:nvSpPr>
        <p:spPr>
          <a:xfrm>
            <a:off x="473710" y="1023620"/>
            <a:ext cx="3246402" cy="4154984"/>
          </a:xfrm>
          <a:prstGeom prst="rect">
            <a:avLst/>
          </a:prstGeom>
          <a:noFill/>
        </p:spPr>
        <p:txBody>
          <a:bodyPr wrap="none" rtlCol="0">
            <a:spAutoFit/>
          </a:bodyPr>
          <a:lstStyle/>
          <a:p>
            <a:pPr algn="l">
              <a:buClrTx/>
              <a:buSzTx/>
              <a:buFontTx/>
            </a:pPr>
            <a:r>
              <a:rPr lang="en-US"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研究现状与分析</a:t>
            </a:r>
            <a:endParaRPr 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卷积神经网络</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目标检测</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强计算资源模型复现</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弱计算资源模型部署</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总结与展望</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62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pc="75" dirty="0" smtClean="0">
                  <a:solidFill>
                    <a:schemeClr val="bg1"/>
                  </a:solidFill>
                  <a:latin typeface="微软雅黑" panose="020B0503020204020204" charset="-122"/>
                  <a:ea typeface="微软雅黑" panose="020B0503020204020204" charset="-122"/>
                  <a:sym typeface="+mn-ea"/>
                </a:rPr>
                <a:t>anchor-free </a:t>
              </a:r>
              <a:r>
                <a:rPr lang="zh-CN" altLang="en-US" spc="75" dirty="0" smtClean="0">
                  <a:solidFill>
                    <a:schemeClr val="bg1"/>
                  </a:solidFill>
                  <a:latin typeface="微软雅黑" panose="020B0503020204020204" charset="-122"/>
                  <a:ea typeface="微软雅黑" panose="020B0503020204020204" charset="-122"/>
                  <a:sym typeface="+mn-ea"/>
                </a:rPr>
                <a:t>检测器</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20</a:t>
            </a:fld>
            <a:endParaRPr lang="zh-CN" altLang="en-US"/>
          </a:p>
        </p:txBody>
      </p:sp>
      <p:sp>
        <p:nvSpPr>
          <p:cNvPr id="15" name="TextBox 14"/>
          <p:cNvSpPr txBox="1"/>
          <p:nvPr/>
        </p:nvSpPr>
        <p:spPr>
          <a:xfrm>
            <a:off x="473710" y="891540"/>
            <a:ext cx="11305540" cy="2257221"/>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在介绍 </a:t>
            </a:r>
            <a:r>
              <a:rPr lang="en-US" altLang="zh-CN" sz="1600" dirty="0" smtClean="0"/>
              <a:t>anchor-free </a:t>
            </a:r>
            <a:r>
              <a:rPr lang="zh-CN" altLang="en-US" sz="1600" dirty="0" smtClean="0"/>
              <a:t>检测器</a:t>
            </a:r>
            <a:r>
              <a:rPr lang="zh-CN" altLang="en-US" sz="1600" dirty="0"/>
              <a:t>之</a:t>
            </a:r>
            <a:r>
              <a:rPr lang="zh-CN" altLang="en-US" sz="1600" dirty="0" smtClean="0"/>
              <a:t>前</a:t>
            </a:r>
            <a:r>
              <a:rPr lang="en-US" altLang="zh-CN" sz="1600" dirty="0" smtClean="0"/>
              <a:t>, </a:t>
            </a:r>
            <a:r>
              <a:rPr lang="zh-CN" altLang="en-US" sz="1600" dirty="0" smtClean="0"/>
              <a:t>我们需要先介绍</a:t>
            </a:r>
            <a:r>
              <a:rPr lang="en-US" altLang="zh-CN" sz="1600" dirty="0"/>
              <a:t> </a:t>
            </a:r>
            <a:r>
              <a:rPr lang="en-US" altLang="zh-CN" sz="1600" dirty="0" smtClean="0"/>
              <a:t>anchor </a:t>
            </a:r>
            <a:r>
              <a:rPr lang="zh-CN" altLang="en-US" sz="1600" dirty="0" smtClean="0"/>
              <a:t>这一概念</a:t>
            </a:r>
            <a:r>
              <a:rPr lang="en-US" altLang="zh-CN" sz="1600" dirty="0" smtClean="0"/>
              <a:t>, </a:t>
            </a:r>
            <a:r>
              <a:rPr lang="zh-CN" altLang="en-US" sz="1600" dirty="0" smtClean="0"/>
              <a:t>以 </a:t>
            </a:r>
            <a:r>
              <a:rPr lang="en-US" altLang="zh-CN" sz="1600" dirty="0" smtClean="0"/>
              <a:t>Yolov3 </a:t>
            </a:r>
            <a:r>
              <a:rPr lang="zh-CN" altLang="en-US" sz="1600" dirty="0" smtClean="0"/>
              <a:t>中的 </a:t>
            </a:r>
            <a:r>
              <a:rPr lang="en-US" altLang="zh-CN" sz="1600" dirty="0" smtClean="0"/>
              <a:t>anchor </a:t>
            </a:r>
            <a:r>
              <a:rPr lang="zh-CN" altLang="en-US" sz="1600" dirty="0" smtClean="0"/>
              <a:t>为例</a:t>
            </a:r>
            <a:r>
              <a:rPr lang="en-US" altLang="zh-CN" sz="1600" dirty="0" smtClean="0"/>
              <a:t>, </a:t>
            </a:r>
            <a:r>
              <a:rPr lang="zh-CN" altLang="en-US" sz="1600" dirty="0" smtClean="0"/>
              <a:t>对于 </a:t>
            </a:r>
            <a:r>
              <a:rPr lang="en-US" altLang="zh-CN" sz="1600" dirty="0" smtClean="0"/>
              <a:t>head(tiny) </a:t>
            </a:r>
            <a:r>
              <a:rPr lang="zh-CN" altLang="en-US" sz="1600" dirty="0" smtClean="0"/>
              <a:t>的输出特征图</a:t>
            </a:r>
            <a:r>
              <a:rPr lang="en-US" altLang="zh-CN" sz="1600" dirty="0" smtClean="0"/>
              <a:t>, </a:t>
            </a:r>
            <a:r>
              <a:rPr lang="zh-CN" altLang="en-US" sz="1600" dirty="0"/>
              <a:t>特征图</a:t>
            </a:r>
            <a:r>
              <a:rPr lang="zh-CN" altLang="en-US" sz="1600" dirty="0" smtClean="0"/>
              <a:t>的大小为 </a:t>
            </a:r>
            <a:r>
              <a:rPr lang="en-US" altLang="zh-CN" sz="1600" dirty="0" smtClean="0"/>
              <a:t>7x7x255, </a:t>
            </a:r>
            <a:r>
              <a:rPr lang="zh-CN" altLang="en-US" sz="1600" dirty="0" smtClean="0"/>
              <a:t>通道这一维度包括了三个部分的信息</a:t>
            </a:r>
            <a:r>
              <a:rPr lang="en-US" altLang="zh-CN" sz="1600" dirty="0" smtClean="0"/>
              <a:t>: </a:t>
            </a:r>
            <a:r>
              <a:rPr lang="zh-CN" altLang="en-US" sz="1600" dirty="0" smtClean="0"/>
              <a:t>物体定位信息 </a:t>
            </a:r>
            <a:r>
              <a:rPr lang="en-US" altLang="zh-CN" sz="1600" dirty="0" smtClean="0"/>
              <a:t>+ </a:t>
            </a:r>
            <a:r>
              <a:rPr lang="zh-CN" altLang="en-US" sz="1600" dirty="0" smtClean="0"/>
              <a:t>置信度信息 </a:t>
            </a:r>
            <a:r>
              <a:rPr lang="en-US" altLang="zh-CN" sz="1600" dirty="0" smtClean="0"/>
              <a:t>+ </a:t>
            </a:r>
            <a:r>
              <a:rPr lang="zh-CN" altLang="en-US" sz="1600" dirty="0" smtClean="0"/>
              <a:t>分类概率</a:t>
            </a:r>
            <a:r>
              <a:rPr lang="en-US" altLang="zh-CN" sz="1600" dirty="0" smtClean="0"/>
              <a:t>, </a:t>
            </a:r>
            <a:r>
              <a:rPr lang="zh-CN" altLang="en-US" sz="1600" dirty="0" smtClean="0"/>
              <a:t>对于单一的 </a:t>
            </a:r>
            <a:r>
              <a:rPr lang="en-US" altLang="zh-CN" sz="1600" dirty="0" smtClean="0"/>
              <a:t>bounding box, </a:t>
            </a:r>
            <a:r>
              <a:rPr lang="zh-CN" altLang="en-US" sz="1600" dirty="0" smtClean="0"/>
              <a:t>物体定位信息占据 </a:t>
            </a:r>
            <a:r>
              <a:rPr lang="en-US" altLang="zh-CN" sz="1600" dirty="0" smtClean="0"/>
              <a:t>4 </a:t>
            </a:r>
            <a:r>
              <a:rPr lang="zh-CN" altLang="en-US" sz="1600" dirty="0" smtClean="0"/>
              <a:t>个通道</a:t>
            </a:r>
            <a:r>
              <a:rPr lang="en-US" altLang="zh-CN" sz="1600" dirty="0" smtClean="0"/>
              <a:t>, </a:t>
            </a:r>
            <a:r>
              <a:rPr lang="zh-CN" altLang="en-US" sz="1600" dirty="0" smtClean="0"/>
              <a:t>置信度占据 </a:t>
            </a:r>
            <a:r>
              <a:rPr lang="en-US" altLang="zh-CN" sz="1600" dirty="0" smtClean="0"/>
              <a:t>1 </a:t>
            </a:r>
            <a:r>
              <a:rPr lang="zh-CN" altLang="en-US" sz="1600" dirty="0" smtClean="0"/>
              <a:t>个通道</a:t>
            </a:r>
            <a:r>
              <a:rPr lang="en-US" altLang="zh-CN" sz="1600" dirty="0" smtClean="0"/>
              <a:t>, </a:t>
            </a:r>
            <a:r>
              <a:rPr lang="zh-CN" altLang="en-US" sz="1600" dirty="0" smtClean="0"/>
              <a:t>分类概率占据 </a:t>
            </a:r>
            <a:r>
              <a:rPr lang="en-US" altLang="zh-CN" sz="1600" dirty="0" smtClean="0"/>
              <a:t>80 </a:t>
            </a:r>
            <a:r>
              <a:rPr lang="zh-CN" altLang="en-US" sz="1600" dirty="0" smtClean="0"/>
              <a:t>个通道 </a:t>
            </a:r>
            <a:r>
              <a:rPr lang="en-US" altLang="zh-CN" sz="1600" dirty="0" smtClean="0"/>
              <a:t>(coco </a:t>
            </a:r>
            <a:r>
              <a:rPr lang="zh-CN" altLang="en-US" sz="1600" dirty="0" smtClean="0"/>
              <a:t>数据集有 </a:t>
            </a:r>
            <a:r>
              <a:rPr lang="en-US" altLang="zh-CN" sz="1600" dirty="0" smtClean="0"/>
              <a:t>80 </a:t>
            </a:r>
            <a:r>
              <a:rPr lang="zh-CN" altLang="en-US" sz="1600" dirty="0" smtClean="0"/>
              <a:t>类目标</a:t>
            </a:r>
            <a:r>
              <a:rPr lang="en-US" altLang="zh-CN" sz="1600" dirty="0" smtClean="0"/>
              <a:t>), </a:t>
            </a:r>
            <a:r>
              <a:rPr lang="zh-CN" altLang="en-US" sz="1600" dirty="0" smtClean="0"/>
              <a:t>而单个特征点又会预测三个 </a:t>
            </a:r>
            <a:r>
              <a:rPr lang="en-US" altLang="zh-CN" sz="1600" dirty="0" smtClean="0"/>
              <a:t>bounding box, </a:t>
            </a:r>
            <a:r>
              <a:rPr lang="zh-CN" altLang="en-US" sz="1600" dirty="0"/>
              <a:t>则</a:t>
            </a:r>
            <a:r>
              <a:rPr lang="zh-CN" altLang="en-US" sz="1600" dirty="0" smtClean="0"/>
              <a:t>有 </a:t>
            </a:r>
            <a:r>
              <a:rPr lang="en-US" altLang="zh-CN" sz="1600" dirty="0" smtClean="0"/>
              <a:t>255=(1 + 4 + 80)x3, </a:t>
            </a:r>
            <a:r>
              <a:rPr lang="zh-CN" altLang="en-US" sz="1600" dirty="0" smtClean="0"/>
              <a:t>这里需要注意的是</a:t>
            </a:r>
            <a:r>
              <a:rPr lang="en-US" altLang="zh-CN" sz="1600" dirty="0" smtClean="0"/>
              <a:t>, </a:t>
            </a:r>
            <a:r>
              <a:rPr lang="zh-CN" altLang="en-US" sz="1600" dirty="0" smtClean="0"/>
              <a:t>输出的定位信息</a:t>
            </a:r>
            <a:r>
              <a:rPr lang="en-US" altLang="zh-CN" sz="1600" dirty="0" smtClean="0"/>
              <a:t>, </a:t>
            </a:r>
            <a:r>
              <a:rPr lang="zh-CN" altLang="en-US" sz="1600" dirty="0" smtClean="0"/>
              <a:t>并不是真正的定位信息</a:t>
            </a:r>
            <a:r>
              <a:rPr lang="en-US" altLang="zh-CN" sz="1600" dirty="0" smtClean="0"/>
              <a:t>, </a:t>
            </a:r>
            <a:r>
              <a:rPr lang="zh-CN" altLang="en-US" sz="1600" dirty="0" smtClean="0"/>
              <a:t>一方面坐标通过 </a:t>
            </a:r>
            <a:r>
              <a:rPr lang="en-US" altLang="zh-CN" sz="1600" dirty="0" smtClean="0"/>
              <a:t>grid </a:t>
            </a:r>
            <a:r>
              <a:rPr lang="zh-CN" altLang="en-US" sz="1600" dirty="0" smtClean="0"/>
              <a:t>的放缩得到</a:t>
            </a:r>
            <a:r>
              <a:rPr lang="en-US" altLang="zh-CN" sz="1600" dirty="0" smtClean="0"/>
              <a:t>, </a:t>
            </a:r>
            <a:r>
              <a:rPr lang="zh-CN" altLang="en-US" sz="1600" dirty="0" smtClean="0"/>
              <a:t>另一方面 </a:t>
            </a:r>
            <a:r>
              <a:rPr lang="en-US" altLang="zh-CN" sz="1600" dirty="0" smtClean="0"/>
              <a:t>bounding box </a:t>
            </a:r>
            <a:r>
              <a:rPr lang="zh-CN" altLang="en-US" sz="1600" dirty="0" smtClean="0"/>
              <a:t>的长宽通过 </a:t>
            </a:r>
            <a:r>
              <a:rPr lang="en-US" altLang="zh-CN" sz="1600" dirty="0" smtClean="0"/>
              <a:t>anchor </a:t>
            </a:r>
            <a:r>
              <a:rPr lang="zh-CN" altLang="en-US" sz="1600" dirty="0" smtClean="0"/>
              <a:t>的放缩得到</a:t>
            </a:r>
            <a:r>
              <a:rPr lang="en-US" altLang="zh-CN" sz="1600" dirty="0" smtClean="0"/>
              <a:t>, </a:t>
            </a:r>
            <a:r>
              <a:rPr lang="zh-CN" altLang="en-US" sz="1600" dirty="0" smtClean="0"/>
              <a:t>遵循以下 </a:t>
            </a:r>
            <a:r>
              <a:rPr lang="en-US" altLang="zh-CN" sz="1600" dirty="0" smtClean="0"/>
              <a:t>bounding box regression:</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480" y="2957202"/>
            <a:ext cx="4491038" cy="3348348"/>
          </a:xfrm>
          <a:prstGeom prst="rect">
            <a:avLst/>
          </a:prstGeom>
        </p:spPr>
      </p:pic>
      <p:sp>
        <p:nvSpPr>
          <p:cNvPr id="21" name="TextBox 20"/>
          <p:cNvSpPr txBox="1"/>
          <p:nvPr/>
        </p:nvSpPr>
        <p:spPr>
          <a:xfrm>
            <a:off x="473710" y="3429317"/>
            <a:ext cx="4774565" cy="2677656"/>
          </a:xfrm>
          <a:prstGeom prst="rect">
            <a:avLst/>
          </a:prstGeom>
          <a:noFill/>
        </p:spPr>
        <p:txBody>
          <a:bodyPr wrap="square" rtlCol="0">
            <a:spAutoFit/>
          </a:bodyPr>
          <a:lstStyle/>
          <a:p>
            <a:pPr>
              <a:lnSpc>
                <a:spcPct val="150000"/>
              </a:lnSpc>
            </a:pPr>
            <a:r>
              <a:rPr lang="zh-CN" altLang="en-US" sz="1600" dirty="0" smtClean="0"/>
              <a:t>      在右图中</a:t>
            </a:r>
            <a:r>
              <a:rPr lang="en-US" altLang="zh-CN" sz="1600" dirty="0" smtClean="0"/>
              <a:t>, tx, ty, tw, th </a:t>
            </a:r>
            <a:r>
              <a:rPr lang="zh-CN" altLang="en-US" sz="1600" dirty="0" smtClean="0"/>
              <a:t>为网络输出的四个关于 </a:t>
            </a:r>
            <a:r>
              <a:rPr lang="en-US" altLang="zh-CN" sz="1600" dirty="0" smtClean="0"/>
              <a:t>bounding box </a:t>
            </a:r>
            <a:r>
              <a:rPr lang="zh-CN" altLang="en-US" sz="1600" dirty="0" smtClean="0"/>
              <a:t>定位的信息</a:t>
            </a:r>
            <a:r>
              <a:rPr lang="en-US" altLang="zh-CN" sz="1600" dirty="0" smtClean="0"/>
              <a:t>, bx, by, bw, bh </a:t>
            </a:r>
            <a:r>
              <a:rPr lang="zh-CN" altLang="en-US" sz="1600" dirty="0" smtClean="0"/>
              <a:t>才是</a:t>
            </a:r>
            <a:r>
              <a:rPr lang="en-US" altLang="zh-CN" sz="1600" dirty="0"/>
              <a:t> </a:t>
            </a:r>
            <a:r>
              <a:rPr lang="en-US" altLang="zh-CN" sz="1600" dirty="0" smtClean="0"/>
              <a:t>bounding box </a:t>
            </a:r>
            <a:r>
              <a:rPr lang="zh-CN" altLang="en-US" sz="1600" dirty="0" smtClean="0"/>
              <a:t>在真实像素坐标系下的坐标和长宽</a:t>
            </a:r>
            <a:r>
              <a:rPr lang="en-US" altLang="zh-CN" sz="1600" dirty="0" smtClean="0"/>
              <a:t>, </a:t>
            </a:r>
            <a:r>
              <a:rPr lang="zh-CN" altLang="en-US" sz="1600" dirty="0" smtClean="0"/>
              <a:t>而 </a:t>
            </a:r>
            <a:r>
              <a:rPr lang="en-US" altLang="zh-CN" sz="1600" dirty="0" smtClean="0"/>
              <a:t>pw, ph </a:t>
            </a:r>
            <a:r>
              <a:rPr lang="zh-CN" altLang="en-US" sz="1600" dirty="0" smtClean="0"/>
              <a:t>就是 </a:t>
            </a:r>
            <a:r>
              <a:rPr lang="en-US" altLang="zh-CN" sz="1600" dirty="0" smtClean="0"/>
              <a:t>anchor </a:t>
            </a:r>
            <a:r>
              <a:rPr lang="zh-CN" altLang="en-US" sz="1600" dirty="0" smtClean="0"/>
              <a:t>的</a:t>
            </a:r>
            <a:r>
              <a:rPr lang="zh-CN" altLang="en-US" sz="1600" dirty="0"/>
              <a:t>提</a:t>
            </a:r>
            <a:r>
              <a:rPr lang="zh-CN" altLang="en-US" sz="1600" dirty="0" smtClean="0"/>
              <a:t>供的预设的长宽</a:t>
            </a:r>
            <a:r>
              <a:rPr lang="en-US" altLang="zh-CN" sz="1600" dirty="0" smtClean="0"/>
              <a:t>, </a:t>
            </a:r>
            <a:r>
              <a:rPr lang="zh-CN" altLang="en-US" sz="1600" dirty="0" smtClean="0"/>
              <a:t>通过一个幂指数来对 </a:t>
            </a:r>
            <a:r>
              <a:rPr lang="en-US" altLang="zh-CN" sz="1600" dirty="0" smtClean="0"/>
              <a:t>anchor </a:t>
            </a:r>
            <a:r>
              <a:rPr lang="zh-CN" altLang="en-US" sz="1600" dirty="0" smtClean="0"/>
              <a:t>进行放缩</a:t>
            </a:r>
            <a:r>
              <a:rPr lang="en-US" altLang="zh-CN" sz="1600" dirty="0" smtClean="0"/>
              <a:t>, </a:t>
            </a:r>
            <a:r>
              <a:rPr lang="zh-CN" altLang="en-US" sz="1600" dirty="0" smtClean="0"/>
              <a:t>由于 </a:t>
            </a:r>
            <a:r>
              <a:rPr lang="en-US" altLang="zh-CN" sz="1600" dirty="0" smtClean="0"/>
              <a:t>anchor </a:t>
            </a:r>
            <a:r>
              <a:rPr lang="zh-CN" altLang="en-US" sz="1600" dirty="0" smtClean="0"/>
              <a:t>与大多数物体的大小相近</a:t>
            </a:r>
            <a:r>
              <a:rPr lang="en-US" altLang="zh-CN" sz="1600" dirty="0" smtClean="0"/>
              <a:t>, </a:t>
            </a:r>
            <a:r>
              <a:rPr lang="zh-CN" altLang="en-US" sz="1600" dirty="0" smtClean="0"/>
              <a:t>所以放缩的幅度相对来说比较小</a:t>
            </a:r>
            <a:r>
              <a:rPr lang="en-US" altLang="zh-CN" sz="1600" dirty="0" smtClean="0"/>
              <a:t>, </a:t>
            </a:r>
            <a:r>
              <a:rPr lang="zh-CN" altLang="en-US" sz="1600" dirty="0" smtClean="0"/>
              <a:t>这非常有利于精准检测。</a:t>
            </a:r>
            <a:endParaRPr lang="en-US" altLang="zh-CN" sz="1600" dirty="0" smtClean="0"/>
          </a:p>
        </p:txBody>
      </p:sp>
    </p:spTree>
    <p:extLst>
      <p:ext uri="{BB962C8B-B14F-4D97-AF65-F5344CB8AC3E}">
        <p14:creationId xmlns:p14="http://schemas.microsoft.com/office/powerpoint/2010/main" val="3379968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62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pc="75" dirty="0" smtClean="0">
                  <a:solidFill>
                    <a:schemeClr val="bg1"/>
                  </a:solidFill>
                  <a:latin typeface="微软雅黑" panose="020B0503020204020204" charset="-122"/>
                  <a:ea typeface="微软雅黑" panose="020B0503020204020204" charset="-122"/>
                  <a:sym typeface="+mn-ea"/>
                </a:rPr>
                <a:t>anchor-free </a:t>
              </a:r>
              <a:r>
                <a:rPr lang="zh-CN" altLang="en-US" spc="75" dirty="0" smtClean="0">
                  <a:solidFill>
                    <a:schemeClr val="bg1"/>
                  </a:solidFill>
                  <a:latin typeface="微软雅黑" panose="020B0503020204020204" charset="-122"/>
                  <a:ea typeface="微软雅黑" panose="020B0503020204020204" charset="-122"/>
                  <a:sym typeface="+mn-ea"/>
                </a:rPr>
                <a:t>检测器</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21</a:t>
            </a:fld>
            <a:endParaRPr lang="zh-CN" altLang="en-US"/>
          </a:p>
        </p:txBody>
      </p:sp>
      <p:sp>
        <p:nvSpPr>
          <p:cNvPr id="15" name="TextBox 14"/>
          <p:cNvSpPr txBox="1"/>
          <p:nvPr/>
        </p:nvSpPr>
        <p:spPr>
          <a:xfrm>
            <a:off x="473710" y="891540"/>
            <a:ext cx="11305540" cy="1938992"/>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而 </a:t>
            </a:r>
            <a:r>
              <a:rPr lang="en-US" altLang="zh-CN" sz="1600" dirty="0" smtClean="0"/>
              <a:t>anchor-free </a:t>
            </a:r>
            <a:r>
              <a:rPr lang="zh-CN" altLang="en-US" sz="1600" dirty="0" smtClean="0"/>
              <a:t>检测器在最后一步对 </a:t>
            </a:r>
            <a:r>
              <a:rPr lang="en-US" altLang="zh-CN" sz="1600" dirty="0" smtClean="0"/>
              <a:t>head </a:t>
            </a:r>
            <a:r>
              <a:rPr lang="zh-CN" altLang="en-US" sz="1600" dirty="0"/>
              <a:t>输</a:t>
            </a:r>
            <a:r>
              <a:rPr lang="zh-CN" altLang="en-US" sz="1600" dirty="0" smtClean="0"/>
              <a:t>出的关于 </a:t>
            </a:r>
            <a:r>
              <a:rPr lang="en-US" altLang="zh-CN" sz="1600" dirty="0" smtClean="0"/>
              <a:t>bounding box </a:t>
            </a:r>
            <a:r>
              <a:rPr lang="zh-CN" altLang="en-US" sz="1600" dirty="0" smtClean="0"/>
              <a:t>定位信息</a:t>
            </a:r>
            <a:r>
              <a:rPr lang="en-US" altLang="zh-CN" sz="1600" dirty="0" smtClean="0"/>
              <a:t>, </a:t>
            </a:r>
            <a:r>
              <a:rPr lang="zh-CN" altLang="en-US" sz="1600" dirty="0" smtClean="0"/>
              <a:t>是不需要对 </a:t>
            </a:r>
            <a:r>
              <a:rPr lang="en-US" altLang="zh-CN" sz="1600" dirty="0" smtClean="0"/>
              <a:t>anchor </a:t>
            </a:r>
            <a:r>
              <a:rPr lang="zh-CN" altLang="en-US" sz="1600" dirty="0" smtClean="0"/>
              <a:t>进行方所得</a:t>
            </a:r>
            <a:r>
              <a:rPr lang="en-US" altLang="zh-CN" sz="1600" dirty="0" smtClean="0"/>
              <a:t>, </a:t>
            </a:r>
            <a:r>
              <a:rPr lang="zh-CN" altLang="en-US" sz="1600" dirty="0" smtClean="0"/>
              <a:t>我们以 </a:t>
            </a:r>
            <a:r>
              <a:rPr lang="en-US" altLang="zh-CN" sz="1600" dirty="0" smtClean="0"/>
              <a:t>FCOS </a:t>
            </a:r>
            <a:r>
              <a:rPr lang="zh-CN" altLang="en-US" sz="1600" dirty="0" smtClean="0"/>
              <a:t>为例来讲解一下 </a:t>
            </a:r>
            <a:r>
              <a:rPr lang="en-US" altLang="zh-CN" sz="1600" dirty="0" smtClean="0"/>
              <a:t>anchor-free </a:t>
            </a:r>
            <a:r>
              <a:rPr lang="zh-CN" altLang="en-US" sz="1600" dirty="0" smtClean="0"/>
              <a:t>检测器</a:t>
            </a:r>
            <a:r>
              <a:rPr lang="en-US" altLang="zh-CN" sz="1600" dirty="0" smtClean="0"/>
              <a:t>, FCOS </a:t>
            </a:r>
            <a:r>
              <a:rPr lang="zh-CN" altLang="en-US" sz="1600" dirty="0" smtClean="0"/>
              <a:t>的结构实际上没有什么特别的</a:t>
            </a:r>
            <a:r>
              <a:rPr lang="en-US" altLang="zh-CN" sz="1600" dirty="0" smtClean="0"/>
              <a:t>, </a:t>
            </a:r>
            <a:r>
              <a:rPr lang="zh-CN" altLang="en-US" sz="1600" dirty="0" smtClean="0"/>
              <a:t>但是其输出的对 </a:t>
            </a:r>
            <a:r>
              <a:rPr lang="en-US" altLang="zh-CN" sz="1600" dirty="0" smtClean="0"/>
              <a:t>bounding box </a:t>
            </a:r>
            <a:r>
              <a:rPr lang="zh-CN" altLang="en-US" sz="1600" dirty="0" smtClean="0"/>
              <a:t>的表示却与 </a:t>
            </a:r>
            <a:r>
              <a:rPr lang="en-US" altLang="zh-CN" sz="1600" dirty="0" smtClean="0"/>
              <a:t>anchor-based </a:t>
            </a:r>
            <a:r>
              <a:rPr lang="zh-CN" altLang="en-US" sz="1600" dirty="0" smtClean="0"/>
              <a:t>截然不同</a:t>
            </a:r>
            <a:r>
              <a:rPr lang="en-US" altLang="zh-CN" sz="1600" dirty="0" smtClean="0"/>
              <a:t>, FCOS </a:t>
            </a:r>
            <a:r>
              <a:rPr lang="zh-CN" altLang="en-US" sz="1600" dirty="0"/>
              <a:t>会</a:t>
            </a:r>
            <a:r>
              <a:rPr lang="zh-CN" altLang="en-US" sz="1600" dirty="0" smtClean="0"/>
              <a:t>将 </a:t>
            </a:r>
            <a:r>
              <a:rPr lang="en-US" altLang="zh-CN" sz="1600" dirty="0" smtClean="0"/>
              <a:t>Regression </a:t>
            </a:r>
            <a:r>
              <a:rPr lang="zh-CN" altLang="en-US" sz="1600" dirty="0" smtClean="0"/>
              <a:t>分支的特征图上的特征点的空间位置上采样回到原始图像</a:t>
            </a:r>
            <a:r>
              <a:rPr lang="en-US" altLang="zh-CN" sz="1600" dirty="0" smtClean="0"/>
              <a:t>, </a:t>
            </a:r>
            <a:r>
              <a:rPr lang="zh-CN" altLang="en-US" sz="1600" dirty="0" smtClean="0"/>
              <a:t>此时该点就代表着 </a:t>
            </a:r>
            <a:r>
              <a:rPr lang="en-US" altLang="zh-CN" sz="1600" dirty="0" smtClean="0"/>
              <a:t>bounding box </a:t>
            </a:r>
            <a:r>
              <a:rPr lang="zh-CN" altLang="en-US" sz="1600" dirty="0" smtClean="0"/>
              <a:t>的中心点</a:t>
            </a:r>
            <a:r>
              <a:rPr lang="en-US" altLang="zh-CN" sz="1600" dirty="0" smtClean="0"/>
              <a:t>, </a:t>
            </a:r>
            <a:r>
              <a:rPr lang="zh-CN" altLang="en-US" sz="1600" dirty="0" smtClean="0"/>
              <a:t>而后特征图上预测得到的四个值就是中心点到 </a:t>
            </a:r>
            <a:r>
              <a:rPr lang="en-US" altLang="zh-CN" sz="1600" dirty="0" smtClean="0"/>
              <a:t>bounding box </a:t>
            </a:r>
            <a:r>
              <a:rPr lang="zh-CN" altLang="en-US" sz="1600" dirty="0" smtClean="0"/>
              <a:t>的距离</a:t>
            </a:r>
            <a:r>
              <a:rPr lang="en-US" altLang="zh-CN" sz="1600" dirty="0" smtClean="0"/>
              <a:t>, </a:t>
            </a:r>
            <a:r>
              <a:rPr lang="zh-CN" altLang="en-US" sz="1600" dirty="0" smtClean="0"/>
              <a:t>通过这种中心到四周发散的方式来替换掉之前四个点来表征的方式</a:t>
            </a:r>
            <a:r>
              <a:rPr lang="en-US" altLang="zh-CN" sz="1600" dirty="0" smtClean="0"/>
              <a:t>, </a:t>
            </a:r>
            <a:r>
              <a:rPr lang="zh-CN" altLang="en-US" sz="1600" dirty="0" smtClean="0"/>
              <a:t>从而绕开了需要对 </a:t>
            </a:r>
            <a:r>
              <a:rPr lang="en-US" altLang="zh-CN" sz="1600" dirty="0" smtClean="0"/>
              <a:t>bounding box </a:t>
            </a:r>
            <a:r>
              <a:rPr lang="zh-CN" altLang="en-US" sz="1600" dirty="0" smtClean="0"/>
              <a:t>的长宽加先验这一步骤</a:t>
            </a:r>
            <a:r>
              <a:rPr lang="en-US" altLang="zh-CN" sz="1600" dirty="0" smtClean="0"/>
              <a:t>:</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010" y="3128356"/>
            <a:ext cx="4819340" cy="273879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709" y="3128356"/>
            <a:ext cx="5986949" cy="2510444"/>
          </a:xfrm>
          <a:prstGeom prst="rect">
            <a:avLst/>
          </a:prstGeom>
        </p:spPr>
      </p:pic>
    </p:spTree>
    <p:extLst>
      <p:ext uri="{BB962C8B-B14F-4D97-AF65-F5344CB8AC3E}">
        <p14:creationId xmlns:p14="http://schemas.microsoft.com/office/powerpoint/2010/main" val="1646203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强计算资源模型复现</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22</a:t>
            </a:fld>
            <a:endParaRPr lang="zh-CN" altLang="en-US"/>
          </a:p>
        </p:txBody>
      </p:sp>
      <p:sp>
        <p:nvSpPr>
          <p:cNvPr id="16" name="TextBox 15"/>
          <p:cNvSpPr txBox="1"/>
          <p:nvPr/>
        </p:nvSpPr>
        <p:spPr>
          <a:xfrm>
            <a:off x="473710" y="891540"/>
            <a:ext cx="11305540" cy="1569660"/>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我们首先先在强计算资源平台上完成</a:t>
            </a:r>
            <a:r>
              <a:rPr lang="zh-CN" altLang="en-US" sz="1600" dirty="0"/>
              <a:t>计算机视</a:t>
            </a:r>
            <a:r>
              <a:rPr lang="zh-CN" altLang="en-US" sz="1600" dirty="0" smtClean="0"/>
              <a:t>觉任务的复现</a:t>
            </a:r>
            <a:r>
              <a:rPr lang="en-US" altLang="zh-CN" sz="1600" dirty="0" smtClean="0"/>
              <a:t>, </a:t>
            </a:r>
            <a:r>
              <a:rPr lang="zh-CN" altLang="en-US" sz="1600" dirty="0" smtClean="0"/>
              <a:t>我们主要使用两个</a:t>
            </a:r>
            <a:r>
              <a:rPr lang="zh-CN" altLang="en-US" sz="1600" dirty="0"/>
              <a:t>计算机视觉</a:t>
            </a:r>
            <a:r>
              <a:rPr lang="zh-CN" altLang="en-US" sz="1600" dirty="0" smtClean="0"/>
              <a:t>任务来做演示</a:t>
            </a:r>
            <a:r>
              <a:rPr lang="en-US" altLang="zh-CN" sz="1600" dirty="0" smtClean="0"/>
              <a:t>: </a:t>
            </a:r>
            <a:r>
              <a:rPr lang="zh-CN" altLang="en-US" sz="1600" dirty="0" smtClean="0"/>
              <a:t>人脸检测和人手检测这两个目标检测下游任务</a:t>
            </a:r>
            <a:r>
              <a:rPr lang="en-US" altLang="zh-CN" sz="1600" dirty="0" smtClean="0"/>
              <a:t>, </a:t>
            </a:r>
            <a:r>
              <a:rPr lang="zh-CN" altLang="en-US" sz="1600" dirty="0" smtClean="0"/>
              <a:t>我们会使用通用检测模型来分别做人脸检测和人手检测的训练</a:t>
            </a:r>
            <a:r>
              <a:rPr lang="en-US" altLang="zh-CN" sz="1600" dirty="0" smtClean="0"/>
              <a:t>, </a:t>
            </a:r>
            <a:r>
              <a:rPr lang="zh-CN" altLang="en-US" sz="1600" dirty="0" smtClean="0"/>
              <a:t>而后也会使用专用监测模型来做人脸检测和人手检测的训练。通用检测网络我们选择 </a:t>
            </a:r>
            <a:r>
              <a:rPr lang="en-US" altLang="zh-CN" sz="1600" dirty="0" smtClean="0"/>
              <a:t>Yolov3 </a:t>
            </a:r>
            <a:r>
              <a:rPr lang="zh-CN" altLang="en-US" sz="1600" dirty="0" smtClean="0"/>
              <a:t>网络</a:t>
            </a:r>
            <a:r>
              <a:rPr lang="en-US" altLang="zh-CN" sz="1600" dirty="0" smtClean="0"/>
              <a:t>, </a:t>
            </a:r>
            <a:r>
              <a:rPr lang="zh-CN" altLang="en-US" sz="1600" dirty="0" smtClean="0"/>
              <a:t>专用检测网络</a:t>
            </a:r>
            <a:r>
              <a:rPr lang="en-US" altLang="zh-CN" sz="1600" dirty="0" smtClean="0"/>
              <a:t>, </a:t>
            </a:r>
            <a:r>
              <a:rPr lang="zh-CN" altLang="en-US" sz="1600" dirty="0" smtClean="0"/>
              <a:t>对于人脸检测</a:t>
            </a:r>
            <a:r>
              <a:rPr lang="en-US" altLang="zh-CN" sz="1600" dirty="0" smtClean="0"/>
              <a:t>, </a:t>
            </a:r>
            <a:r>
              <a:rPr lang="zh-CN" altLang="en-US" sz="1600" dirty="0" smtClean="0"/>
              <a:t>我们主要使用 </a:t>
            </a:r>
            <a:r>
              <a:rPr lang="en-US" altLang="zh-CN" sz="1600" dirty="0" smtClean="0"/>
              <a:t>RetinaFace </a:t>
            </a:r>
            <a:r>
              <a:rPr lang="zh-CN" altLang="en-US" sz="1600" dirty="0" smtClean="0"/>
              <a:t>这一专用监测网络</a:t>
            </a:r>
            <a:r>
              <a:rPr lang="en-US" altLang="zh-CN" sz="1600" dirty="0" smtClean="0"/>
              <a:t>; </a:t>
            </a:r>
            <a:r>
              <a:rPr lang="zh-CN" altLang="en-US" sz="1600" dirty="0" smtClean="0"/>
              <a:t>对于人手检测</a:t>
            </a:r>
            <a:r>
              <a:rPr lang="en-US" altLang="zh-CN" sz="1600" dirty="0" smtClean="0"/>
              <a:t>, </a:t>
            </a:r>
            <a:r>
              <a:rPr lang="zh-CN" altLang="en-US" sz="1600" dirty="0" smtClean="0"/>
              <a:t>我们主要使用 </a:t>
            </a:r>
            <a:r>
              <a:rPr lang="en-US" altLang="zh-CN" sz="1600" dirty="0" smtClean="0"/>
              <a:t>Hand-CNN </a:t>
            </a:r>
            <a:r>
              <a:rPr lang="zh-CN" altLang="en-US" sz="1600" dirty="0" smtClean="0"/>
              <a:t>这一专用检测网络。</a:t>
            </a:r>
            <a:endParaRPr lang="en-US" altLang="zh-CN" sz="1600" dirty="0" smtClean="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70" y="2533650"/>
            <a:ext cx="6096000" cy="360045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2766" y="2533650"/>
            <a:ext cx="4504059" cy="3067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pc="75" dirty="0" smtClean="0">
                  <a:solidFill>
                    <a:schemeClr val="bg1"/>
                  </a:solidFill>
                  <a:latin typeface="微软雅黑" panose="020B0503020204020204" charset="-122"/>
                  <a:ea typeface="微软雅黑" panose="020B0503020204020204" charset="-122"/>
                  <a:sym typeface="+mn-ea"/>
                </a:rPr>
                <a:t>RetinaFace</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23</a:t>
            </a:fld>
            <a:endParaRPr lang="zh-CN" altLang="en-US"/>
          </a:p>
        </p:txBody>
      </p:sp>
      <p:sp>
        <p:nvSpPr>
          <p:cNvPr id="16" name="TextBox 15"/>
          <p:cNvSpPr txBox="1"/>
          <p:nvPr/>
        </p:nvSpPr>
        <p:spPr>
          <a:xfrm>
            <a:off x="473710" y="891540"/>
            <a:ext cx="11305540" cy="1569660"/>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对于人脸专用检测网络</a:t>
            </a:r>
            <a:r>
              <a:rPr lang="en-US" altLang="zh-CN" sz="1600" dirty="0" smtClean="0"/>
              <a:t>, </a:t>
            </a:r>
            <a:r>
              <a:rPr lang="zh-CN" altLang="en-US" sz="1600" dirty="0" smtClean="0"/>
              <a:t>我们做一个简单的介绍</a:t>
            </a:r>
            <a:r>
              <a:rPr lang="en-US" altLang="zh-CN" sz="1600" dirty="0" smtClean="0"/>
              <a:t>, RetinaFace </a:t>
            </a:r>
            <a:r>
              <a:rPr lang="zh-CN" altLang="en-US" sz="1600" dirty="0" smtClean="0"/>
              <a:t>的模型部分是基于 </a:t>
            </a:r>
            <a:r>
              <a:rPr lang="en-US" altLang="zh-CN" sz="1600" dirty="0" smtClean="0"/>
              <a:t>RetinaNet </a:t>
            </a:r>
            <a:r>
              <a:rPr lang="zh-CN" altLang="en-US" sz="1600" dirty="0" smtClean="0"/>
              <a:t>而构建的</a:t>
            </a:r>
            <a:r>
              <a:rPr lang="en-US" altLang="zh-CN" sz="1600" dirty="0" smtClean="0"/>
              <a:t>, </a:t>
            </a:r>
            <a:r>
              <a:rPr lang="zh-CN" altLang="en-US" sz="1600" dirty="0" smtClean="0"/>
              <a:t>其本身特色在于两点</a:t>
            </a:r>
            <a:r>
              <a:rPr lang="en-US" altLang="zh-CN" sz="1600" dirty="0" smtClean="0"/>
              <a:t>: 1). </a:t>
            </a:r>
            <a:r>
              <a:rPr lang="zh-CN" altLang="en-US" sz="1600" dirty="0" smtClean="0"/>
              <a:t>人脸关键点检测</a:t>
            </a:r>
            <a:r>
              <a:rPr lang="en-US" altLang="zh-CN" sz="1600" dirty="0" smtClean="0"/>
              <a:t>, </a:t>
            </a:r>
            <a:r>
              <a:rPr lang="zh-CN" altLang="en-US" sz="1600" dirty="0" smtClean="0"/>
              <a:t>作者团队对 </a:t>
            </a:r>
            <a:r>
              <a:rPr lang="en-US" altLang="zh-CN" sz="1600" dirty="0" smtClean="0"/>
              <a:t>WIDER FACE </a:t>
            </a:r>
            <a:r>
              <a:rPr lang="zh-CN" altLang="en-US" sz="1600" dirty="0" smtClean="0"/>
              <a:t>这一数据集做了相关的人脸关键点标注</a:t>
            </a:r>
            <a:r>
              <a:rPr lang="en-US" altLang="zh-CN" sz="1600" dirty="0" smtClean="0"/>
              <a:t>, </a:t>
            </a:r>
            <a:r>
              <a:rPr lang="zh-CN" altLang="en-US" sz="1600" dirty="0" smtClean="0"/>
              <a:t>而后将人脸关键点作为一个额外的监督任务加入到模型的 </a:t>
            </a:r>
            <a:r>
              <a:rPr lang="en-US" altLang="zh-CN" sz="1600" dirty="0" smtClean="0"/>
              <a:t>head </a:t>
            </a:r>
            <a:r>
              <a:rPr lang="zh-CN" altLang="en-US" sz="1600" dirty="0" smtClean="0"/>
              <a:t>当中</a:t>
            </a:r>
            <a:r>
              <a:rPr lang="en-US" altLang="zh-CN" sz="1600" dirty="0" smtClean="0"/>
              <a:t>, </a:t>
            </a:r>
            <a:r>
              <a:rPr lang="zh-CN" altLang="en-US" sz="1600" dirty="0" smtClean="0"/>
              <a:t>通过引入额外的监督来强化人脸检测任务分支</a:t>
            </a:r>
            <a:r>
              <a:rPr lang="en-US" altLang="zh-CN" sz="1600" dirty="0" smtClean="0"/>
              <a:t>; 2). </a:t>
            </a:r>
            <a:r>
              <a:rPr lang="zh-CN" altLang="en-US" sz="1600" dirty="0" smtClean="0"/>
              <a:t>人脸网格生成</a:t>
            </a:r>
            <a:r>
              <a:rPr lang="en-US" altLang="zh-CN" sz="1600" dirty="0" smtClean="0"/>
              <a:t>, </a:t>
            </a:r>
            <a:r>
              <a:rPr lang="zh-CN" altLang="en-US" sz="1600" dirty="0" smtClean="0"/>
              <a:t>通过增加一个额外的用于预测人脸网格的分支来引入额外的监督</a:t>
            </a:r>
            <a:r>
              <a:rPr lang="en-US" altLang="zh-CN" sz="1600" dirty="0" smtClean="0"/>
              <a:t>, </a:t>
            </a:r>
            <a:r>
              <a:rPr lang="zh-CN" altLang="en-US" sz="1600" dirty="0" smtClean="0"/>
              <a:t>这与 </a:t>
            </a:r>
            <a:r>
              <a:rPr lang="en-US" altLang="zh-CN" sz="1600" dirty="0" smtClean="0"/>
              <a:t>1) </a:t>
            </a:r>
            <a:r>
              <a:rPr lang="zh-CN" altLang="en-US" sz="1600" dirty="0" smtClean="0"/>
              <a:t>是同样的作用。</a:t>
            </a:r>
            <a:endParaRPr lang="en-US" altLang="zh-CN" sz="16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655" y="2680281"/>
            <a:ext cx="7105650" cy="3674636"/>
          </a:xfrm>
          <a:prstGeom prst="rect">
            <a:avLst/>
          </a:prstGeom>
        </p:spPr>
      </p:pic>
    </p:spTree>
    <p:extLst>
      <p:ext uri="{BB962C8B-B14F-4D97-AF65-F5344CB8AC3E}">
        <p14:creationId xmlns:p14="http://schemas.microsoft.com/office/powerpoint/2010/main" val="3613013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pc="75" dirty="0" smtClean="0">
                  <a:solidFill>
                    <a:schemeClr val="bg1"/>
                  </a:solidFill>
                  <a:latin typeface="微软雅黑" panose="020B0503020204020204" charset="-122"/>
                  <a:ea typeface="微软雅黑" panose="020B0503020204020204" charset="-122"/>
                  <a:sym typeface="+mn-ea"/>
                </a:rPr>
                <a:t>Hand-CNN</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24</a:t>
            </a:fld>
            <a:endParaRPr lang="zh-CN" altLang="en-US"/>
          </a:p>
        </p:txBody>
      </p:sp>
      <p:sp>
        <p:nvSpPr>
          <p:cNvPr id="16" name="TextBox 15"/>
          <p:cNvSpPr txBox="1"/>
          <p:nvPr/>
        </p:nvSpPr>
        <p:spPr>
          <a:xfrm>
            <a:off x="473710" y="891540"/>
            <a:ext cx="11305540" cy="1200329"/>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对于人手专用检测网络</a:t>
            </a:r>
            <a:r>
              <a:rPr lang="en-US" altLang="zh-CN" sz="1600" dirty="0" smtClean="0"/>
              <a:t>, </a:t>
            </a:r>
            <a:r>
              <a:rPr lang="zh-CN" altLang="en-US" sz="1600" dirty="0" smtClean="0"/>
              <a:t>我们也做一个简单的介绍</a:t>
            </a:r>
            <a:r>
              <a:rPr lang="en-US" altLang="zh-CN" sz="1600" dirty="0" smtClean="0"/>
              <a:t>, Hand-CNN </a:t>
            </a:r>
            <a:r>
              <a:rPr lang="zh-CN" altLang="en-US" sz="1600" dirty="0" smtClean="0"/>
              <a:t>是基于 </a:t>
            </a:r>
            <a:r>
              <a:rPr lang="en-US" altLang="zh-CN" sz="1600" dirty="0" smtClean="0"/>
              <a:t>Mask R-CNN </a:t>
            </a:r>
            <a:r>
              <a:rPr lang="zh-CN" altLang="en-US" sz="1600" dirty="0" smtClean="0"/>
              <a:t>构建的</a:t>
            </a:r>
            <a:r>
              <a:rPr lang="en-US" altLang="zh-CN" sz="1600" dirty="0" smtClean="0"/>
              <a:t>, </a:t>
            </a:r>
            <a:r>
              <a:rPr lang="zh-CN" altLang="en-US" sz="1600" dirty="0" smtClean="0"/>
              <a:t>通过观察结构我们可以发现</a:t>
            </a:r>
            <a:r>
              <a:rPr lang="en-US" altLang="zh-CN" sz="1600" dirty="0" smtClean="0"/>
              <a:t>, </a:t>
            </a:r>
            <a:r>
              <a:rPr lang="zh-CN" altLang="en-US" sz="1600" dirty="0" smtClean="0"/>
              <a:t>其实除了引入额外的人手方向预测分支之外</a:t>
            </a:r>
            <a:r>
              <a:rPr lang="en-US" altLang="zh-CN" sz="1600" dirty="0" smtClean="0"/>
              <a:t>, </a:t>
            </a:r>
            <a:r>
              <a:rPr lang="zh-CN" altLang="en-US" sz="1600" dirty="0" smtClean="0"/>
              <a:t>其他的结构与 </a:t>
            </a:r>
            <a:r>
              <a:rPr lang="en-US" altLang="zh-CN" sz="1600" dirty="0" smtClean="0"/>
              <a:t>Mask R-CNN </a:t>
            </a:r>
            <a:r>
              <a:rPr lang="zh-CN" altLang="en-US" sz="1600" dirty="0" smtClean="0"/>
              <a:t>基本对齐</a:t>
            </a:r>
            <a:r>
              <a:rPr lang="en-US" altLang="zh-CN" sz="1600" dirty="0" smtClean="0"/>
              <a:t>, Mask R-CNN </a:t>
            </a:r>
            <a:r>
              <a:rPr lang="zh-CN" altLang="en-US" sz="1600" dirty="0" smtClean="0"/>
              <a:t>是一个 </a:t>
            </a:r>
            <a:r>
              <a:rPr lang="en-US" altLang="zh-CN" sz="1600" dirty="0" smtClean="0"/>
              <a:t>two-stage </a:t>
            </a:r>
            <a:r>
              <a:rPr lang="zh-CN" altLang="en-US" sz="1600" dirty="0" smtClean="0"/>
              <a:t>检测器</a:t>
            </a:r>
            <a:r>
              <a:rPr lang="en-US" altLang="zh-CN" sz="1600" dirty="0" smtClean="0"/>
              <a:t>, Mask R-CNN </a:t>
            </a:r>
            <a:r>
              <a:rPr lang="zh-CN" altLang="en-US" sz="1600" dirty="0" smtClean="0"/>
              <a:t>在输出 </a:t>
            </a:r>
            <a:r>
              <a:rPr lang="en-US" altLang="zh-CN" sz="1600" dirty="0" smtClean="0"/>
              <a:t>bounding box </a:t>
            </a:r>
            <a:r>
              <a:rPr lang="zh-CN" altLang="en-US" sz="1600" dirty="0" smtClean="0"/>
              <a:t>的同时</a:t>
            </a:r>
            <a:r>
              <a:rPr lang="en-US" altLang="zh-CN" sz="1600" dirty="0" smtClean="0"/>
              <a:t>, </a:t>
            </a:r>
            <a:r>
              <a:rPr lang="zh-CN" altLang="en-US" sz="1600" dirty="0" smtClean="0"/>
              <a:t>还会对 </a:t>
            </a:r>
            <a:r>
              <a:rPr lang="en-US" altLang="zh-CN" sz="1600" dirty="0" smtClean="0"/>
              <a:t>bounding box </a:t>
            </a:r>
            <a:r>
              <a:rPr lang="zh-CN" altLang="en-US" sz="1600" dirty="0" smtClean="0"/>
              <a:t>所包裹的图像区域进行分割。</a:t>
            </a:r>
            <a:endParaRPr lang="en-US" altLang="zh-CN" sz="1600" dirty="0" smtClean="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609850"/>
            <a:ext cx="10058400" cy="2735107"/>
          </a:xfrm>
          <a:prstGeom prst="rect">
            <a:avLst/>
          </a:prstGeom>
        </p:spPr>
      </p:pic>
    </p:spTree>
    <p:extLst>
      <p:ext uri="{BB962C8B-B14F-4D97-AF65-F5344CB8AC3E}">
        <p14:creationId xmlns:p14="http://schemas.microsoft.com/office/powerpoint/2010/main" val="134433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实验</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25</a:t>
            </a:fld>
            <a:endParaRPr lang="zh-CN" altLang="en-US"/>
          </a:p>
        </p:txBody>
      </p:sp>
      <p:sp>
        <p:nvSpPr>
          <p:cNvPr id="16" name="TextBox 15"/>
          <p:cNvSpPr txBox="1"/>
          <p:nvPr/>
        </p:nvSpPr>
        <p:spPr>
          <a:xfrm>
            <a:off x="473710" y="891540"/>
            <a:ext cx="11305540" cy="3662541"/>
          </a:xfrm>
          <a:prstGeom prst="rect">
            <a:avLst/>
          </a:prstGeom>
          <a:noFill/>
        </p:spPr>
        <p:txBody>
          <a:bodyPr wrap="square" rtlCol="0">
            <a:spAutoFit/>
          </a:bodyPr>
          <a:lstStyle/>
          <a:p>
            <a:pPr>
              <a:lnSpc>
                <a:spcPct val="150000"/>
              </a:lnSpc>
            </a:pPr>
            <a:r>
              <a:rPr lang="en-US" altLang="zh-CN" sz="1600" dirty="0" smtClean="0"/>
              <a:t>      </a:t>
            </a:r>
            <a:r>
              <a:rPr lang="zh-CN" altLang="en-US" sz="1600" dirty="0"/>
              <a:t>考虑</a:t>
            </a:r>
            <a:r>
              <a:rPr lang="zh-CN" altLang="en-US" sz="1600" dirty="0" smtClean="0"/>
              <a:t>到目前学术界以及工业界对 </a:t>
            </a:r>
            <a:r>
              <a:rPr lang="en-US" altLang="zh-CN" sz="1600" dirty="0" smtClean="0"/>
              <a:t>pytorch </a:t>
            </a:r>
            <a:r>
              <a:rPr lang="zh-CN" altLang="en-US" sz="1600" dirty="0" smtClean="0"/>
              <a:t>这一深度学习推理框架的认可</a:t>
            </a:r>
            <a:r>
              <a:rPr lang="en-US" altLang="zh-CN" sz="1600" dirty="0" smtClean="0"/>
              <a:t>, </a:t>
            </a:r>
            <a:r>
              <a:rPr lang="zh-CN" altLang="en-US" sz="1600" dirty="0" smtClean="0"/>
              <a:t>我们选择使用 </a:t>
            </a:r>
            <a:r>
              <a:rPr lang="en-US" altLang="zh-CN" sz="1600" dirty="0" smtClean="0"/>
              <a:t>pytorch </a:t>
            </a:r>
            <a:r>
              <a:rPr lang="zh-CN" altLang="en-US" sz="1600" dirty="0" smtClean="0"/>
              <a:t>来进行复现</a:t>
            </a:r>
            <a:r>
              <a:rPr lang="en-US" altLang="zh-CN" sz="1600" dirty="0" smtClean="0"/>
              <a:t>, </a:t>
            </a:r>
            <a:r>
              <a:rPr lang="zh-CN" altLang="en-US" sz="1600" dirty="0" smtClean="0"/>
              <a:t>我们构建了一个 </a:t>
            </a:r>
            <a:r>
              <a:rPr lang="en-US" altLang="zh-CN" sz="1600" dirty="0" smtClean="0"/>
              <a:t>codebase </a:t>
            </a:r>
            <a:r>
              <a:rPr lang="zh-CN" altLang="en-US" sz="1600" dirty="0" smtClean="0"/>
              <a:t>来完成整个实验</a:t>
            </a:r>
            <a:r>
              <a:rPr lang="en-US" altLang="zh-CN" sz="1600" dirty="0" smtClean="0"/>
              <a:t>, codebase </a:t>
            </a:r>
            <a:r>
              <a:rPr lang="zh-CN" altLang="en-US" sz="1600" dirty="0" smtClean="0"/>
              <a:t>实现的功能如下</a:t>
            </a:r>
            <a:r>
              <a:rPr lang="en-US" altLang="zh-CN" sz="1600" dirty="0" smtClean="0"/>
              <a:t>:</a:t>
            </a:r>
          </a:p>
          <a:p>
            <a:pPr>
              <a:lnSpc>
                <a:spcPct val="200000"/>
              </a:lnSpc>
            </a:pPr>
            <a:r>
              <a:rPr lang="en-US" altLang="zh-CN" sz="1600" dirty="0" smtClean="0"/>
              <a:t>1</a:t>
            </a:r>
            <a:r>
              <a:rPr lang="en-US" altLang="zh-CN" sz="1600" dirty="0"/>
              <a:t>. </a:t>
            </a:r>
            <a:r>
              <a:rPr lang="en-US" altLang="zh-CN" sz="1600" dirty="0" smtClean="0"/>
              <a:t>RetinaFace</a:t>
            </a:r>
            <a:r>
              <a:rPr lang="en-US" altLang="zh-CN" sz="1600" dirty="0"/>
              <a:t>, Hand-CNN, Yolov3 </a:t>
            </a:r>
            <a:r>
              <a:rPr lang="zh-CN" altLang="en-US" sz="1600" dirty="0"/>
              <a:t>三种网络的推理结构</a:t>
            </a:r>
            <a:r>
              <a:rPr lang="en-US" altLang="zh-CN" sz="1600" dirty="0"/>
              <a:t>;</a:t>
            </a:r>
          </a:p>
          <a:p>
            <a:pPr>
              <a:lnSpc>
                <a:spcPct val="200000"/>
              </a:lnSpc>
            </a:pPr>
            <a:r>
              <a:rPr lang="en-US" altLang="zh-CN" sz="1600" dirty="0"/>
              <a:t>2</a:t>
            </a:r>
            <a:r>
              <a:rPr lang="en-US" altLang="zh-CN" sz="1600" dirty="0" smtClean="0"/>
              <a:t>.</a:t>
            </a:r>
            <a:r>
              <a:rPr lang="zh-CN" altLang="en-US" sz="1600" dirty="0" smtClean="0"/>
              <a:t>可</a:t>
            </a:r>
            <a:r>
              <a:rPr lang="zh-CN" altLang="en-US" sz="1600" dirty="0"/>
              <a:t>同时训练三种网络的统一的训练逻辑 </a:t>
            </a:r>
            <a:r>
              <a:rPr lang="en-US" altLang="zh-CN" sz="1600" dirty="0"/>
              <a:t>(</a:t>
            </a:r>
            <a:r>
              <a:rPr lang="zh-CN" altLang="en-US" sz="1600" dirty="0"/>
              <a:t>单卡和多卡分布式训练</a:t>
            </a:r>
            <a:r>
              <a:rPr lang="en-US" altLang="zh-CN" sz="1600" dirty="0"/>
              <a:t>);</a:t>
            </a:r>
          </a:p>
          <a:p>
            <a:pPr>
              <a:lnSpc>
                <a:spcPct val="200000"/>
              </a:lnSpc>
            </a:pPr>
            <a:r>
              <a:rPr lang="en-US" altLang="zh-CN" sz="1600" dirty="0"/>
              <a:t>3</a:t>
            </a:r>
            <a:r>
              <a:rPr lang="en-US" altLang="zh-CN" sz="1600" dirty="0" smtClean="0"/>
              <a:t>.</a:t>
            </a:r>
            <a:r>
              <a:rPr lang="zh-CN" altLang="en-US" sz="1600" dirty="0" smtClean="0"/>
              <a:t>相</a:t>
            </a:r>
            <a:r>
              <a:rPr lang="zh-CN" altLang="en-US" sz="1600" dirty="0"/>
              <a:t>关的指标计算逻辑</a:t>
            </a:r>
            <a:r>
              <a:rPr lang="en-US" altLang="zh-CN" sz="1600" dirty="0"/>
              <a:t>;</a:t>
            </a:r>
          </a:p>
          <a:p>
            <a:pPr>
              <a:lnSpc>
                <a:spcPct val="200000"/>
              </a:lnSpc>
            </a:pPr>
            <a:r>
              <a:rPr lang="en-US" altLang="zh-CN" sz="1600" dirty="0"/>
              <a:t>4</a:t>
            </a:r>
            <a:r>
              <a:rPr lang="en-US" altLang="zh-CN" sz="1600" dirty="0" smtClean="0"/>
              <a:t>.</a:t>
            </a:r>
            <a:r>
              <a:rPr lang="zh-CN" altLang="en-US" sz="1600" dirty="0" smtClean="0"/>
              <a:t>相</a:t>
            </a:r>
            <a:r>
              <a:rPr lang="zh-CN" altLang="en-US" sz="1600" dirty="0"/>
              <a:t>关数据集快速转化工具</a:t>
            </a:r>
            <a:r>
              <a:rPr lang="en-US" altLang="zh-CN" sz="1600" dirty="0"/>
              <a:t>;</a:t>
            </a:r>
          </a:p>
          <a:p>
            <a:pPr>
              <a:lnSpc>
                <a:spcPct val="200000"/>
              </a:lnSpc>
            </a:pPr>
            <a:r>
              <a:rPr lang="en-US" altLang="zh-CN" sz="1600" dirty="0" smtClean="0"/>
              <a:t>5.Pytorch </a:t>
            </a:r>
            <a:r>
              <a:rPr lang="en-US" altLang="zh-CN" sz="1600" dirty="0"/>
              <a:t>-&gt; ONNX -&gt; TensorRT </a:t>
            </a:r>
            <a:r>
              <a:rPr lang="zh-CN" altLang="en-US" sz="1600" dirty="0"/>
              <a:t>部署工具</a:t>
            </a:r>
            <a:r>
              <a:rPr lang="en-US" altLang="zh-CN" sz="1600" dirty="0"/>
              <a:t>;</a:t>
            </a:r>
          </a:p>
          <a:p>
            <a:pPr>
              <a:lnSpc>
                <a:spcPct val="150000"/>
              </a:lnSpc>
            </a:pPr>
            <a:endParaRPr lang="en-US" altLang="zh-CN" sz="1600" dirty="0" smtClean="0"/>
          </a:p>
        </p:txBody>
      </p:sp>
    </p:spTree>
    <p:extLst>
      <p:ext uri="{BB962C8B-B14F-4D97-AF65-F5344CB8AC3E}">
        <p14:creationId xmlns:p14="http://schemas.microsoft.com/office/powerpoint/2010/main" val="345369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实验</a:t>
              </a:r>
              <a:r>
                <a:rPr lang="en-US" altLang="zh-CN" spc="75" dirty="0" smtClean="0">
                  <a:solidFill>
                    <a:schemeClr val="bg1"/>
                  </a:solidFill>
                  <a:latin typeface="微软雅黑" panose="020B0503020204020204" charset="-122"/>
                  <a:ea typeface="微软雅黑" panose="020B0503020204020204" charset="-122"/>
                  <a:sym typeface="+mn-ea"/>
                </a:rPr>
                <a:t>—</a:t>
              </a:r>
              <a:r>
                <a:rPr lang="zh-CN" altLang="en-US" spc="75" dirty="0" smtClean="0">
                  <a:solidFill>
                    <a:schemeClr val="bg1"/>
                  </a:solidFill>
                  <a:latin typeface="微软雅黑" panose="020B0503020204020204" charset="-122"/>
                  <a:ea typeface="微软雅黑" panose="020B0503020204020204" charset="-122"/>
                  <a:sym typeface="+mn-ea"/>
                </a:rPr>
                <a:t>人手检测</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26</a:t>
            </a:fld>
            <a:endParaRPr lang="zh-CN" altLang="en-US"/>
          </a:p>
        </p:txBody>
      </p:sp>
      <p:sp>
        <p:nvSpPr>
          <p:cNvPr id="16" name="TextBox 15"/>
          <p:cNvSpPr txBox="1"/>
          <p:nvPr/>
        </p:nvSpPr>
        <p:spPr>
          <a:xfrm>
            <a:off x="473710" y="891540"/>
            <a:ext cx="11305540" cy="3785652"/>
          </a:xfrm>
          <a:prstGeom prst="rect">
            <a:avLst/>
          </a:prstGeom>
          <a:noFill/>
        </p:spPr>
        <p:txBody>
          <a:bodyPr wrap="square" rtlCol="0">
            <a:spAutoFit/>
          </a:bodyPr>
          <a:lstStyle/>
          <a:p>
            <a:pPr>
              <a:lnSpc>
                <a:spcPct val="150000"/>
              </a:lnSpc>
            </a:pPr>
            <a:r>
              <a:rPr lang="en-US" altLang="zh-CN" sz="1600" dirty="0"/>
              <a:t> </a:t>
            </a:r>
            <a:r>
              <a:rPr lang="en-US" altLang="zh-CN" sz="1600" dirty="0" smtClean="0"/>
              <a:t>       Hand-CNN </a:t>
            </a:r>
            <a:r>
              <a:rPr lang="zh-CN" altLang="en-US" sz="1600" dirty="0" smtClean="0"/>
              <a:t>和 </a:t>
            </a:r>
            <a:r>
              <a:rPr lang="en-US" altLang="zh-CN" sz="1600" dirty="0" smtClean="0"/>
              <a:t>Yolov3-hand </a:t>
            </a:r>
            <a:r>
              <a:rPr lang="zh-CN" altLang="en-US" sz="1600" dirty="0" smtClean="0"/>
              <a:t>我们使用的训练设定如下</a:t>
            </a:r>
            <a:r>
              <a:rPr lang="en-US" altLang="zh-CN" sz="1600" dirty="0" smtClean="0"/>
              <a:t>:</a:t>
            </a:r>
          </a:p>
          <a:p>
            <a:pPr>
              <a:lnSpc>
                <a:spcPct val="200000"/>
              </a:lnSpc>
            </a:pPr>
            <a:r>
              <a:rPr lang="en-US" altLang="zh-CN" sz="1600" dirty="0" smtClean="0"/>
              <a:t>Optimizer: Stochastic Gradient Decent (learning rate: 0.02, momentum: 0.9, weight decay: 0.0001);</a:t>
            </a:r>
          </a:p>
          <a:p>
            <a:pPr>
              <a:lnSpc>
                <a:spcPct val="200000"/>
              </a:lnSpc>
            </a:pPr>
            <a:r>
              <a:rPr lang="en-US" altLang="zh-CN" sz="1600" dirty="0" smtClean="0"/>
              <a:t>Training Schedule: 12 Epoches;</a:t>
            </a:r>
          </a:p>
          <a:p>
            <a:pPr>
              <a:lnSpc>
                <a:spcPct val="200000"/>
              </a:lnSpc>
            </a:pPr>
            <a:r>
              <a:rPr lang="en-US" altLang="zh-CN" sz="1600" dirty="0" smtClean="0"/>
              <a:t>Batch Size: 16 (2 per GPU);</a:t>
            </a:r>
          </a:p>
          <a:p>
            <a:pPr>
              <a:lnSpc>
                <a:spcPct val="200000"/>
              </a:lnSpc>
            </a:pPr>
            <a:r>
              <a:rPr lang="en-US" altLang="zh-CN" sz="1600" dirty="0" smtClean="0"/>
              <a:t>GPU: 8 </a:t>
            </a:r>
            <a:r>
              <a:rPr lang="x-none" altLang="zh-CN" sz="1600" dirty="0"/>
              <a:t>NVIDIA® Tesla® </a:t>
            </a:r>
            <a:r>
              <a:rPr lang="x-none" altLang="zh-CN" sz="1600" dirty="0" smtClean="0"/>
              <a:t>V100</a:t>
            </a:r>
            <a:r>
              <a:rPr lang="en-US" altLang="zh-CN" sz="1600" dirty="0" smtClean="0"/>
              <a:t>;</a:t>
            </a:r>
          </a:p>
          <a:p>
            <a:pPr>
              <a:lnSpc>
                <a:spcPct val="200000"/>
              </a:lnSpc>
            </a:pPr>
            <a:r>
              <a:rPr lang="en-US" altLang="zh-CN" sz="1600" dirty="0" smtClean="0"/>
              <a:t>Wram Up: 500 Iterations;</a:t>
            </a:r>
          </a:p>
          <a:p>
            <a:pPr>
              <a:lnSpc>
                <a:spcPct val="200000"/>
              </a:lnSpc>
            </a:pPr>
            <a:r>
              <a:rPr lang="en-US" altLang="zh-CN" sz="1600" dirty="0" smtClean="0"/>
              <a:t>Gradient Clip: &lt; 10;</a:t>
            </a:r>
          </a:p>
          <a:p>
            <a:pPr>
              <a:lnSpc>
                <a:spcPct val="150000"/>
              </a:lnSpc>
            </a:pPr>
            <a:endParaRPr lang="en-US" altLang="zh-CN" sz="1600" dirty="0" smtClean="0"/>
          </a:p>
        </p:txBody>
      </p:sp>
    </p:spTree>
    <p:extLst>
      <p:ext uri="{BB962C8B-B14F-4D97-AF65-F5344CB8AC3E}">
        <p14:creationId xmlns:p14="http://schemas.microsoft.com/office/powerpoint/2010/main" val="309200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实验</a:t>
              </a:r>
              <a:r>
                <a:rPr lang="en-US" altLang="zh-CN" spc="75" dirty="0" smtClean="0">
                  <a:solidFill>
                    <a:schemeClr val="bg1"/>
                  </a:solidFill>
                  <a:latin typeface="微软雅黑" panose="020B0503020204020204" charset="-122"/>
                  <a:ea typeface="微软雅黑" panose="020B0503020204020204" charset="-122"/>
                  <a:sym typeface="+mn-ea"/>
                </a:rPr>
                <a:t>—</a:t>
              </a:r>
              <a:r>
                <a:rPr lang="zh-CN" altLang="en-US" spc="75" dirty="0" smtClean="0">
                  <a:solidFill>
                    <a:schemeClr val="bg1"/>
                  </a:solidFill>
                  <a:latin typeface="微软雅黑" panose="020B0503020204020204" charset="-122"/>
                  <a:ea typeface="微软雅黑" panose="020B0503020204020204" charset="-122"/>
                  <a:sym typeface="+mn-ea"/>
                </a:rPr>
                <a:t>人手检测</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27</a:t>
            </a:fld>
            <a:endParaRPr lang="zh-CN" altLang="en-US"/>
          </a:p>
        </p:txBody>
      </p:sp>
      <p:sp>
        <p:nvSpPr>
          <p:cNvPr id="16" name="TextBox 15"/>
          <p:cNvSpPr txBox="1"/>
          <p:nvPr/>
        </p:nvSpPr>
        <p:spPr>
          <a:xfrm>
            <a:off x="473710" y="891540"/>
            <a:ext cx="11305540" cy="410562"/>
          </a:xfrm>
          <a:prstGeom prst="rect">
            <a:avLst/>
          </a:prstGeom>
          <a:noFill/>
        </p:spPr>
        <p:txBody>
          <a:bodyPr wrap="square" rtlCol="0">
            <a:spAutoFit/>
          </a:bodyPr>
          <a:lstStyle/>
          <a:p>
            <a:pPr>
              <a:lnSpc>
                <a:spcPct val="150000"/>
              </a:lnSpc>
            </a:pPr>
            <a:r>
              <a:rPr lang="en-US" altLang="zh-CN" sz="1600" dirty="0"/>
              <a:t> </a:t>
            </a:r>
            <a:r>
              <a:rPr lang="en-US" altLang="zh-CN" sz="1600" dirty="0" smtClean="0"/>
              <a:t>       Hand-CNN </a:t>
            </a:r>
            <a:r>
              <a:rPr lang="zh-CN" altLang="en-US" sz="1600" dirty="0" smtClean="0"/>
              <a:t>和 </a:t>
            </a:r>
            <a:r>
              <a:rPr lang="en-US" altLang="zh-CN" sz="1600" dirty="0" smtClean="0"/>
              <a:t>Yolov3-hand </a:t>
            </a:r>
            <a:r>
              <a:rPr lang="zh-CN" altLang="en-US" sz="1600" dirty="0" smtClean="0"/>
              <a:t>的训练中间曲线</a:t>
            </a:r>
            <a:r>
              <a:rPr lang="en-US" altLang="zh-CN" sz="1600" dirty="0" smtClean="0"/>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50" y="1588210"/>
            <a:ext cx="8089900" cy="3987014"/>
          </a:xfrm>
          <a:prstGeom prst="rect">
            <a:avLst/>
          </a:prstGeom>
        </p:spPr>
      </p:pic>
    </p:spTree>
    <p:extLst>
      <p:ext uri="{BB962C8B-B14F-4D97-AF65-F5344CB8AC3E}">
        <p14:creationId xmlns:p14="http://schemas.microsoft.com/office/powerpoint/2010/main" val="307210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实验</a:t>
              </a:r>
              <a:r>
                <a:rPr lang="en-US" altLang="zh-CN" spc="75" dirty="0" smtClean="0">
                  <a:solidFill>
                    <a:schemeClr val="bg1"/>
                  </a:solidFill>
                  <a:latin typeface="微软雅黑" panose="020B0503020204020204" charset="-122"/>
                  <a:ea typeface="微软雅黑" panose="020B0503020204020204" charset="-122"/>
                  <a:sym typeface="+mn-ea"/>
                </a:rPr>
                <a:t>—</a:t>
              </a:r>
              <a:r>
                <a:rPr lang="zh-CN" altLang="en-US" spc="75" dirty="0" smtClean="0">
                  <a:solidFill>
                    <a:schemeClr val="bg1"/>
                  </a:solidFill>
                  <a:latin typeface="微软雅黑" panose="020B0503020204020204" charset="-122"/>
                  <a:ea typeface="微软雅黑" panose="020B0503020204020204" charset="-122"/>
                  <a:sym typeface="+mn-ea"/>
                </a:rPr>
                <a:t>人手检测</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28</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a:t> </a:t>
            </a:r>
            <a:r>
              <a:rPr lang="en-US" altLang="zh-CN" sz="1600" dirty="0" smtClean="0"/>
              <a:t>       Hand-CNN </a:t>
            </a:r>
            <a:r>
              <a:rPr lang="zh-CN" altLang="en-US" sz="1600" dirty="0" smtClean="0"/>
              <a:t>和 </a:t>
            </a:r>
            <a:r>
              <a:rPr lang="en-US" altLang="zh-CN" sz="1600" dirty="0" smtClean="0"/>
              <a:t>Yolov3-hand </a:t>
            </a:r>
            <a:r>
              <a:rPr lang="zh-CN" altLang="en-US" sz="1600" dirty="0" smtClean="0"/>
              <a:t>的测试结果</a:t>
            </a:r>
            <a:r>
              <a:rPr lang="en-US" altLang="zh-CN" sz="1600" dirty="0" smtClean="0"/>
              <a:t>:</a:t>
            </a:r>
          </a:p>
        </p:txBody>
      </p:sp>
      <p:graphicFrame>
        <p:nvGraphicFramePr>
          <p:cNvPr id="4" name="表格 3"/>
          <p:cNvGraphicFramePr>
            <a:graphicFrameLocks noGrp="1"/>
          </p:cNvGraphicFramePr>
          <p:nvPr>
            <p:extLst>
              <p:ext uri="{D42A27DB-BD31-4B8C-83A1-F6EECF244321}">
                <p14:modId xmlns:p14="http://schemas.microsoft.com/office/powerpoint/2010/main" val="2548569602"/>
              </p:ext>
            </p:extLst>
          </p:nvPr>
        </p:nvGraphicFramePr>
        <p:xfrm>
          <a:off x="2200592" y="3230314"/>
          <a:ext cx="7591427" cy="1343326"/>
        </p:xfrm>
        <a:graphic>
          <a:graphicData uri="http://schemas.openxmlformats.org/drawingml/2006/table">
            <a:tbl>
              <a:tblPr firstRow="1" firstCol="1" bandRow="1">
                <a:tableStyleId>{5940675A-B579-460E-94D1-54222C63F5DA}</a:tableStyleId>
              </a:tblPr>
              <a:tblGrid>
                <a:gridCol w="1904315"/>
                <a:gridCol w="1503947"/>
                <a:gridCol w="1503947"/>
                <a:gridCol w="2679218"/>
              </a:tblGrid>
              <a:tr h="0">
                <a:tc>
                  <a:txBody>
                    <a:bodyPr/>
                    <a:lstStyle/>
                    <a:p>
                      <a:pPr algn="just">
                        <a:lnSpc>
                          <a:spcPct val="150000"/>
                        </a:lnSpc>
                        <a:spcAft>
                          <a:spcPts val="0"/>
                        </a:spcAft>
                      </a:pPr>
                      <a:r>
                        <a:rPr lang="x-none" sz="1800" b="1" kern="100" dirty="0">
                          <a:effectLst/>
                          <a:latin typeface="微软雅黑" panose="020B0503020204020204" pitchFamily="34" charset="-122"/>
                          <a:ea typeface="微软雅黑" panose="020B0503020204020204" pitchFamily="34" charset="-122"/>
                        </a:rPr>
                        <a:t>Model</a:t>
                      </a:r>
                      <a:endParaRPr lang="zh-CN" sz="18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800" b="1" kern="100" dirty="0">
                          <a:effectLst/>
                          <a:latin typeface="微软雅黑" panose="020B0503020204020204" pitchFamily="34" charset="-122"/>
                          <a:ea typeface="微软雅黑" panose="020B0503020204020204" pitchFamily="34" charset="-122"/>
                        </a:rPr>
                        <a:t>Backbone</a:t>
                      </a:r>
                      <a:endParaRPr lang="zh-CN" sz="18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800" b="1" kern="100" dirty="0">
                          <a:effectLst/>
                          <a:latin typeface="微软雅黑" panose="020B0503020204020204" pitchFamily="34" charset="-122"/>
                          <a:ea typeface="微软雅黑" panose="020B0503020204020204" pitchFamily="34" charset="-122"/>
                        </a:rPr>
                        <a:t>Epoch</a:t>
                      </a:r>
                      <a:endParaRPr lang="zh-CN" sz="18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800" b="1" kern="100" dirty="0">
                          <a:effectLst/>
                          <a:latin typeface="微软雅黑" panose="020B0503020204020204" pitchFamily="34" charset="-122"/>
                          <a:ea typeface="微软雅黑" panose="020B0503020204020204" pitchFamily="34" charset="-122"/>
                        </a:rPr>
                        <a:t>AP</a:t>
                      </a:r>
                      <a:endParaRPr lang="zh-CN" sz="18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896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Hand-CNN</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ResNet-101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12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77.12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90696">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Yolov3-hand</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DarkNet-53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12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63.21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bl>
          </a:graphicData>
        </a:graphic>
      </p:graphicFrame>
      <p:sp>
        <p:nvSpPr>
          <p:cNvPr id="5" name="Rectangle 1"/>
          <p:cNvSpPr>
            <a:spLocks noChangeArrowheads="1"/>
          </p:cNvSpPr>
          <p:nvPr/>
        </p:nvSpPr>
        <p:spPr bwMode="auto">
          <a:xfrm>
            <a:off x="4320537" y="2487138"/>
            <a:ext cx="36118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表1 人手检测相关模型的测试结果</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092128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实验</a:t>
              </a:r>
              <a:r>
                <a:rPr lang="en-US" altLang="zh-CN" spc="75" dirty="0" smtClean="0">
                  <a:solidFill>
                    <a:schemeClr val="bg1"/>
                  </a:solidFill>
                  <a:latin typeface="微软雅黑" panose="020B0503020204020204" charset="-122"/>
                  <a:ea typeface="微软雅黑" panose="020B0503020204020204" charset="-122"/>
                  <a:sym typeface="+mn-ea"/>
                </a:rPr>
                <a:t>—</a:t>
              </a:r>
              <a:r>
                <a:rPr lang="zh-CN" altLang="en-US" spc="75" dirty="0" smtClean="0">
                  <a:solidFill>
                    <a:schemeClr val="bg1"/>
                  </a:solidFill>
                  <a:latin typeface="微软雅黑" panose="020B0503020204020204" charset="-122"/>
                  <a:ea typeface="微软雅黑" panose="020B0503020204020204" charset="-122"/>
                  <a:sym typeface="+mn-ea"/>
                </a:rPr>
                <a:t>人脸检测</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29</a:t>
            </a:fld>
            <a:endParaRPr lang="zh-CN" altLang="en-US"/>
          </a:p>
        </p:txBody>
      </p:sp>
      <p:sp>
        <p:nvSpPr>
          <p:cNvPr id="16" name="TextBox 15"/>
          <p:cNvSpPr txBox="1"/>
          <p:nvPr/>
        </p:nvSpPr>
        <p:spPr>
          <a:xfrm>
            <a:off x="473710" y="891540"/>
            <a:ext cx="11305540" cy="3785652"/>
          </a:xfrm>
          <a:prstGeom prst="rect">
            <a:avLst/>
          </a:prstGeom>
          <a:noFill/>
        </p:spPr>
        <p:txBody>
          <a:bodyPr wrap="square" rtlCol="0">
            <a:spAutoFit/>
          </a:bodyPr>
          <a:lstStyle/>
          <a:p>
            <a:pPr>
              <a:lnSpc>
                <a:spcPct val="150000"/>
              </a:lnSpc>
            </a:pPr>
            <a:r>
              <a:rPr lang="en-US" altLang="zh-CN" sz="1600" dirty="0"/>
              <a:t> </a:t>
            </a:r>
            <a:r>
              <a:rPr lang="en-US" altLang="zh-CN" sz="1600" dirty="0" smtClean="0"/>
              <a:t>       RetinaFace </a:t>
            </a:r>
            <a:r>
              <a:rPr lang="zh-CN" altLang="en-US" sz="1600" dirty="0" smtClean="0"/>
              <a:t>和 </a:t>
            </a:r>
            <a:r>
              <a:rPr lang="en-US" altLang="zh-CN" sz="1600" dirty="0" smtClean="0"/>
              <a:t>Yolov3-face </a:t>
            </a:r>
            <a:r>
              <a:rPr lang="zh-CN" altLang="en-US" sz="1600" dirty="0" smtClean="0"/>
              <a:t>的训练设定如下</a:t>
            </a:r>
            <a:r>
              <a:rPr lang="en-US" altLang="zh-CN" sz="1600" dirty="0" smtClean="0"/>
              <a:t>:</a:t>
            </a:r>
          </a:p>
          <a:p>
            <a:pPr>
              <a:lnSpc>
                <a:spcPct val="200000"/>
              </a:lnSpc>
            </a:pPr>
            <a:r>
              <a:rPr lang="en-US" altLang="zh-CN" sz="1600" dirty="0"/>
              <a:t>Optimizer: Stochastic Gradient Decent (learning rate: 0.02, momentum: 0.9, weight decay: 0.0001);</a:t>
            </a:r>
          </a:p>
          <a:p>
            <a:pPr>
              <a:lnSpc>
                <a:spcPct val="200000"/>
              </a:lnSpc>
            </a:pPr>
            <a:r>
              <a:rPr lang="en-US" altLang="zh-CN" sz="1600" dirty="0"/>
              <a:t>Training Schedule: </a:t>
            </a:r>
            <a:r>
              <a:rPr lang="en-US" altLang="zh-CN" sz="1600" dirty="0" smtClean="0"/>
              <a:t>24 </a:t>
            </a:r>
            <a:r>
              <a:rPr lang="en-US" altLang="zh-CN" sz="1600" dirty="0"/>
              <a:t>Epoches;</a:t>
            </a:r>
          </a:p>
          <a:p>
            <a:pPr>
              <a:lnSpc>
                <a:spcPct val="200000"/>
              </a:lnSpc>
            </a:pPr>
            <a:r>
              <a:rPr lang="en-US" altLang="zh-CN" sz="1600" dirty="0"/>
              <a:t>Batch Size: 16 (2 per GPU);</a:t>
            </a:r>
          </a:p>
          <a:p>
            <a:pPr>
              <a:lnSpc>
                <a:spcPct val="200000"/>
              </a:lnSpc>
            </a:pPr>
            <a:r>
              <a:rPr lang="en-US" altLang="zh-CN" sz="1600" dirty="0"/>
              <a:t>GPU: 8 </a:t>
            </a:r>
            <a:r>
              <a:rPr lang="x-none" altLang="zh-CN" sz="1600" dirty="0"/>
              <a:t>NVIDIA® Tesla® V100</a:t>
            </a:r>
            <a:r>
              <a:rPr lang="en-US" altLang="zh-CN" sz="1600" dirty="0"/>
              <a:t>;</a:t>
            </a:r>
          </a:p>
          <a:p>
            <a:pPr>
              <a:lnSpc>
                <a:spcPct val="200000"/>
              </a:lnSpc>
            </a:pPr>
            <a:r>
              <a:rPr lang="en-US" altLang="zh-CN" sz="1600" dirty="0"/>
              <a:t>Wram Up: 500 Iterations;</a:t>
            </a:r>
          </a:p>
          <a:p>
            <a:pPr>
              <a:lnSpc>
                <a:spcPct val="200000"/>
              </a:lnSpc>
            </a:pPr>
            <a:r>
              <a:rPr lang="en-US" altLang="zh-CN" sz="1600" dirty="0"/>
              <a:t>Gradient Clip: &lt; 10;</a:t>
            </a:r>
          </a:p>
          <a:p>
            <a:pPr>
              <a:lnSpc>
                <a:spcPct val="150000"/>
              </a:lnSpc>
            </a:pPr>
            <a:endParaRPr lang="en-US" altLang="zh-CN" sz="1600" dirty="0" smtClean="0"/>
          </a:p>
        </p:txBody>
      </p:sp>
    </p:spTree>
    <p:extLst>
      <p:ext uri="{BB962C8B-B14F-4D97-AF65-F5344CB8AC3E}">
        <p14:creationId xmlns:p14="http://schemas.microsoft.com/office/powerpoint/2010/main" val="24492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dirty="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a:solidFill>
                    <a:schemeClr val="bg1"/>
                  </a:solidFill>
                  <a:latin typeface="微软雅黑" panose="020B0503020204020204" charset="-122"/>
                  <a:ea typeface="微软雅黑" panose="020B0503020204020204" charset="-122"/>
                  <a:sym typeface="+mn-ea"/>
                </a:rPr>
                <a:t>研究现状</a:t>
              </a: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a:t>
            </a:fld>
            <a:endParaRPr lang="zh-CN" altLang="en-US"/>
          </a:p>
        </p:txBody>
      </p:sp>
      <p:sp>
        <p:nvSpPr>
          <p:cNvPr id="13" name="TextBox 12"/>
          <p:cNvSpPr txBox="1"/>
          <p:nvPr/>
        </p:nvSpPr>
        <p:spPr>
          <a:xfrm>
            <a:off x="473710" y="1225034"/>
            <a:ext cx="11305540" cy="2527808"/>
          </a:xfrm>
          <a:prstGeom prst="rect">
            <a:avLst/>
          </a:prstGeom>
          <a:noFill/>
        </p:spPr>
        <p:txBody>
          <a:bodyPr wrap="square" rtlCol="0">
            <a:spAutoFit/>
          </a:bodyPr>
          <a:lstStyle/>
          <a:p>
            <a:pPr>
              <a:lnSpc>
                <a:spcPct val="150000"/>
              </a:lnSpc>
            </a:pPr>
            <a:r>
              <a:rPr lang="zh-CN" altLang="en-US" dirty="0" smtClean="0"/>
              <a:t>     由于深度学习的兴起</a:t>
            </a:r>
            <a:r>
              <a:rPr lang="en-US" altLang="zh-CN" dirty="0" smtClean="0"/>
              <a:t>, </a:t>
            </a:r>
            <a:r>
              <a:rPr lang="zh-CN" altLang="en-US" dirty="0" smtClean="0"/>
              <a:t>人工智能相关的技术逐渐变得瞩目</a:t>
            </a:r>
            <a:r>
              <a:rPr lang="en-US" altLang="zh-CN" dirty="0" smtClean="0"/>
              <a:t>, </a:t>
            </a:r>
            <a:r>
              <a:rPr lang="zh-CN" altLang="en-US" dirty="0" smtClean="0"/>
              <a:t>以基于深度学习的计算机视觉相关的技术为例</a:t>
            </a:r>
            <a:r>
              <a:rPr lang="en-US" altLang="zh-CN" dirty="0" smtClean="0"/>
              <a:t>, Deepfake AI </a:t>
            </a:r>
            <a:r>
              <a:rPr lang="zh-CN" altLang="en-US" dirty="0" smtClean="0"/>
              <a:t>换脸</a:t>
            </a:r>
            <a:r>
              <a:rPr lang="en-US" altLang="zh-CN" dirty="0" smtClean="0"/>
              <a:t>, </a:t>
            </a:r>
            <a:r>
              <a:rPr lang="zh-CN" altLang="en-US" dirty="0" smtClean="0"/>
              <a:t>人脸识别门禁</a:t>
            </a:r>
            <a:r>
              <a:rPr lang="en-US" altLang="zh-CN" dirty="0" smtClean="0"/>
              <a:t>, </a:t>
            </a:r>
            <a:r>
              <a:rPr lang="zh-CN" altLang="en-US" dirty="0" smtClean="0"/>
              <a:t>图像风格迁移等等</a:t>
            </a:r>
            <a:r>
              <a:rPr lang="en-US" altLang="zh-CN" dirty="0" smtClean="0"/>
              <a:t>, </a:t>
            </a:r>
            <a:r>
              <a:rPr lang="zh-CN" altLang="en-US" dirty="0" smtClean="0"/>
              <a:t>都极大地引起了人们的兴趣</a:t>
            </a:r>
            <a:r>
              <a:rPr lang="en-US" altLang="zh-CN" dirty="0" smtClean="0"/>
              <a:t>, </a:t>
            </a:r>
            <a:r>
              <a:rPr lang="zh-CN" altLang="en-US" dirty="0" smtClean="0"/>
              <a:t>然而相关的技术往往在生产环境下部署往往因为要考虑到各种现实的问题</a:t>
            </a:r>
            <a:r>
              <a:rPr lang="en-US" altLang="zh-CN" dirty="0" smtClean="0"/>
              <a:t>, </a:t>
            </a:r>
            <a:r>
              <a:rPr lang="zh-CN" altLang="en-US" dirty="0" smtClean="0"/>
              <a:t>所以整一套技术比较复杂</a:t>
            </a:r>
            <a:r>
              <a:rPr lang="en-US" altLang="zh-CN" dirty="0" smtClean="0"/>
              <a:t>, </a:t>
            </a:r>
            <a:r>
              <a:rPr lang="zh-CN" altLang="en-US" dirty="0" smtClean="0"/>
              <a:t>所以我们希望能够通过搭建一个简易的人工智能实验平台并开源一份简易的 </a:t>
            </a:r>
            <a:r>
              <a:rPr lang="en-US" altLang="zh-CN" dirty="0" smtClean="0"/>
              <a:t>codebase </a:t>
            </a:r>
            <a:r>
              <a:rPr lang="zh-CN" altLang="en-US" dirty="0" smtClean="0"/>
              <a:t>来做一些演示程序</a:t>
            </a:r>
            <a:r>
              <a:rPr lang="en-US" altLang="zh-CN" dirty="0" smtClean="0"/>
              <a:t>, </a:t>
            </a:r>
            <a:r>
              <a:rPr lang="zh-CN" altLang="en-US" dirty="0" smtClean="0"/>
              <a:t>帮助人们学习理解基于深度学习的计算机视觉技术</a:t>
            </a:r>
            <a:r>
              <a:rPr lang="en-US" altLang="zh-CN" dirty="0" smtClean="0"/>
              <a:t>, </a:t>
            </a:r>
            <a:r>
              <a:rPr lang="zh-CN" altLang="en-US" dirty="0" smtClean="0"/>
              <a:t>考虑到演示的效果</a:t>
            </a:r>
            <a:r>
              <a:rPr lang="en-US" altLang="zh-CN" dirty="0" smtClean="0"/>
              <a:t>, </a:t>
            </a:r>
            <a:r>
              <a:rPr lang="zh-CN" altLang="en-US" dirty="0" smtClean="0"/>
              <a:t>我们选择</a:t>
            </a:r>
            <a:r>
              <a:rPr lang="zh-CN" altLang="en-US" dirty="0"/>
              <a:t>目标检</a:t>
            </a:r>
            <a:r>
              <a:rPr lang="zh-CN" altLang="en-US" dirty="0" smtClean="0"/>
              <a:t>测</a:t>
            </a:r>
            <a:r>
              <a:rPr lang="zh-CN" altLang="en-US" dirty="0"/>
              <a:t>这</a:t>
            </a:r>
            <a:r>
              <a:rPr lang="zh-CN" altLang="en-US" dirty="0" smtClean="0"/>
              <a:t>一计算机视觉任务</a:t>
            </a:r>
            <a:r>
              <a:rPr lang="en-US" altLang="zh-CN" dirty="0" smtClean="0"/>
              <a:t>, </a:t>
            </a:r>
            <a:r>
              <a:rPr lang="zh-CN" altLang="en-US" dirty="0" smtClean="0"/>
              <a:t>来演示相关的基于深度学习的计算机视觉技术。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实验</a:t>
              </a:r>
              <a:r>
                <a:rPr lang="en-US" altLang="zh-CN" spc="75" dirty="0" smtClean="0">
                  <a:solidFill>
                    <a:schemeClr val="bg1"/>
                  </a:solidFill>
                  <a:latin typeface="微软雅黑" panose="020B0503020204020204" charset="-122"/>
                  <a:ea typeface="微软雅黑" panose="020B0503020204020204" charset="-122"/>
                  <a:sym typeface="+mn-ea"/>
                </a:rPr>
                <a:t>—</a:t>
              </a:r>
              <a:r>
                <a:rPr lang="zh-CN" altLang="en-US" spc="75" dirty="0" smtClean="0">
                  <a:solidFill>
                    <a:schemeClr val="bg1"/>
                  </a:solidFill>
                  <a:latin typeface="微软雅黑" panose="020B0503020204020204" charset="-122"/>
                  <a:ea typeface="微软雅黑" panose="020B0503020204020204" charset="-122"/>
                  <a:sym typeface="+mn-ea"/>
                </a:rPr>
                <a:t>人脸检测</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30</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a:t> </a:t>
            </a:r>
            <a:r>
              <a:rPr lang="en-US" altLang="zh-CN" sz="1600" dirty="0" smtClean="0"/>
              <a:t>       RetinaFace </a:t>
            </a:r>
            <a:r>
              <a:rPr lang="zh-CN" altLang="en-US" sz="1600" dirty="0" smtClean="0"/>
              <a:t>和 </a:t>
            </a:r>
            <a:r>
              <a:rPr lang="en-US" altLang="zh-CN" sz="1600" dirty="0" smtClean="0"/>
              <a:t>Yolov3-face </a:t>
            </a:r>
            <a:r>
              <a:rPr lang="zh-CN" altLang="en-US" sz="1600" dirty="0" smtClean="0"/>
              <a:t>的训练中间曲线</a:t>
            </a:r>
            <a:r>
              <a:rPr lang="en-US" altLang="zh-CN" sz="1600" dirty="0" smtClean="0"/>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50" y="1588210"/>
            <a:ext cx="8089900" cy="3987014"/>
          </a:xfrm>
          <a:prstGeom prst="rect">
            <a:avLst/>
          </a:prstGeom>
        </p:spPr>
      </p:pic>
    </p:spTree>
    <p:extLst>
      <p:ext uri="{BB962C8B-B14F-4D97-AF65-F5344CB8AC3E}">
        <p14:creationId xmlns:p14="http://schemas.microsoft.com/office/powerpoint/2010/main" val="6672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实验</a:t>
              </a:r>
              <a:r>
                <a:rPr lang="en-US" altLang="zh-CN" spc="75" dirty="0" smtClean="0">
                  <a:solidFill>
                    <a:schemeClr val="bg1"/>
                  </a:solidFill>
                  <a:latin typeface="微软雅黑" panose="020B0503020204020204" charset="-122"/>
                  <a:ea typeface="微软雅黑" panose="020B0503020204020204" charset="-122"/>
                  <a:sym typeface="+mn-ea"/>
                </a:rPr>
                <a:t>—</a:t>
              </a:r>
              <a:r>
                <a:rPr lang="zh-CN" altLang="en-US" spc="75" dirty="0" smtClean="0">
                  <a:solidFill>
                    <a:schemeClr val="bg1"/>
                  </a:solidFill>
                  <a:latin typeface="微软雅黑" panose="020B0503020204020204" charset="-122"/>
                  <a:ea typeface="微软雅黑" panose="020B0503020204020204" charset="-122"/>
                  <a:sym typeface="+mn-ea"/>
                </a:rPr>
                <a:t>人</a:t>
              </a:r>
              <a:r>
                <a:rPr lang="zh-CN" altLang="en-US" spc="75" dirty="0">
                  <a:solidFill>
                    <a:schemeClr val="bg1"/>
                  </a:solidFill>
                  <a:latin typeface="微软雅黑" panose="020B0503020204020204" charset="-122"/>
                  <a:ea typeface="微软雅黑" panose="020B0503020204020204" charset="-122"/>
                  <a:sym typeface="+mn-ea"/>
                </a:rPr>
                <a:t>脸</a:t>
              </a:r>
              <a:r>
                <a:rPr lang="zh-CN" altLang="en-US" spc="75" dirty="0" smtClean="0">
                  <a:solidFill>
                    <a:schemeClr val="bg1"/>
                  </a:solidFill>
                  <a:latin typeface="微软雅黑" panose="020B0503020204020204" charset="-122"/>
                  <a:ea typeface="微软雅黑" panose="020B0503020204020204" charset="-122"/>
                  <a:sym typeface="+mn-ea"/>
                </a:rPr>
                <a:t>检测</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31</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a:t> </a:t>
            </a:r>
            <a:r>
              <a:rPr lang="en-US" altLang="zh-CN" sz="1600" dirty="0" smtClean="0"/>
              <a:t>       RetinaFace </a:t>
            </a:r>
            <a:r>
              <a:rPr lang="zh-CN" altLang="en-US" sz="1600" dirty="0" smtClean="0"/>
              <a:t>和 </a:t>
            </a:r>
            <a:r>
              <a:rPr lang="en-US" altLang="zh-CN" sz="1600" dirty="0" smtClean="0"/>
              <a:t>Yolov3-face </a:t>
            </a:r>
            <a:r>
              <a:rPr lang="zh-CN" altLang="en-US" sz="1600" dirty="0" smtClean="0"/>
              <a:t>的测试结果</a:t>
            </a:r>
            <a:r>
              <a:rPr lang="en-US" altLang="zh-CN" sz="1600" dirty="0" smtClean="0"/>
              <a:t>:</a:t>
            </a:r>
          </a:p>
        </p:txBody>
      </p:sp>
      <p:graphicFrame>
        <p:nvGraphicFramePr>
          <p:cNvPr id="4" name="表格 3"/>
          <p:cNvGraphicFramePr>
            <a:graphicFrameLocks noGrp="1"/>
          </p:cNvGraphicFramePr>
          <p:nvPr>
            <p:extLst>
              <p:ext uri="{D42A27DB-BD31-4B8C-83A1-F6EECF244321}">
                <p14:modId xmlns:p14="http://schemas.microsoft.com/office/powerpoint/2010/main" val="4039473971"/>
              </p:ext>
            </p:extLst>
          </p:nvPr>
        </p:nvGraphicFramePr>
        <p:xfrm>
          <a:off x="2200592" y="3230314"/>
          <a:ext cx="7591427" cy="1303003"/>
        </p:xfrm>
        <a:graphic>
          <a:graphicData uri="http://schemas.openxmlformats.org/drawingml/2006/table">
            <a:tbl>
              <a:tblPr firstRow="1" firstCol="1" bandRow="1">
                <a:tableStyleId>{5940675A-B579-460E-94D1-54222C63F5DA}</a:tableStyleId>
              </a:tblPr>
              <a:tblGrid>
                <a:gridCol w="1904315"/>
                <a:gridCol w="1503947"/>
                <a:gridCol w="1503947"/>
                <a:gridCol w="2679218"/>
              </a:tblGrid>
              <a:tr h="0">
                <a:tc>
                  <a:txBody>
                    <a:bodyPr/>
                    <a:lstStyle/>
                    <a:p>
                      <a:pPr marL="0" algn="just" defTabSz="914400" rtl="0" eaLnBrk="1" latinLnBrk="0" hangingPunct="1">
                        <a:lnSpc>
                          <a:spcPct val="150000"/>
                        </a:lnSpc>
                        <a:spcAft>
                          <a:spcPts val="0"/>
                        </a:spcAft>
                      </a:pPr>
                      <a:r>
                        <a:rPr lang="x-none" sz="1600" b="1" kern="100" dirty="0">
                          <a:solidFill>
                            <a:schemeClr val="tx1"/>
                          </a:solidFill>
                          <a:effectLst/>
                          <a:latin typeface="微软雅黑" panose="020B0503020204020204" pitchFamily="34" charset="-122"/>
                          <a:ea typeface="微软雅黑" panose="020B0503020204020204" pitchFamily="34" charset="-122"/>
                          <a:cs typeface="+mn-cs"/>
                        </a:rPr>
                        <a:t>Model</a:t>
                      </a:r>
                      <a:endParaRPr lang="zh-CN"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x-none" sz="1600" b="1" kern="100" dirty="0">
                          <a:solidFill>
                            <a:schemeClr val="tx1"/>
                          </a:solidFill>
                          <a:effectLst/>
                          <a:latin typeface="微软雅黑" panose="020B0503020204020204" pitchFamily="34" charset="-122"/>
                          <a:ea typeface="微软雅黑" panose="020B0503020204020204" pitchFamily="34" charset="-122"/>
                          <a:cs typeface="+mn-cs"/>
                        </a:rPr>
                        <a:t>Backbone</a:t>
                      </a:r>
                      <a:endParaRPr lang="zh-CN"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x-none" sz="1600" b="1" kern="100" dirty="0">
                          <a:solidFill>
                            <a:schemeClr val="tx1"/>
                          </a:solidFill>
                          <a:effectLst/>
                          <a:latin typeface="微软雅黑" panose="020B0503020204020204" pitchFamily="34" charset="-122"/>
                          <a:ea typeface="微软雅黑" panose="020B0503020204020204" pitchFamily="34" charset="-122"/>
                          <a:cs typeface="+mn-cs"/>
                        </a:rPr>
                        <a:t>Epoch</a:t>
                      </a:r>
                      <a:endParaRPr lang="zh-CN"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x-none" sz="1600" b="1" kern="100" dirty="0">
                          <a:solidFill>
                            <a:schemeClr val="tx1"/>
                          </a:solidFill>
                          <a:effectLst/>
                          <a:latin typeface="微软雅黑" panose="020B0503020204020204" pitchFamily="34" charset="-122"/>
                          <a:ea typeface="微软雅黑" panose="020B0503020204020204" pitchFamily="34" charset="-122"/>
                          <a:cs typeface="+mn-cs"/>
                        </a:rPr>
                        <a:t>AP</a:t>
                      </a:r>
                      <a:endParaRPr lang="zh-CN" sz="16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489600">
                <a:tc>
                  <a:txBody>
                    <a:bodyPr/>
                    <a:lstStyle/>
                    <a:p>
                      <a:pPr marL="0" algn="just" defTabSz="914400" rtl="0" eaLnBrk="1" latinLnBrk="0" hangingPunct="1">
                        <a:lnSpc>
                          <a:spcPct val="150000"/>
                        </a:lnSpc>
                        <a:spcAft>
                          <a:spcPts val="0"/>
                        </a:spcAft>
                      </a:pPr>
                      <a:r>
                        <a:rPr lang="en-US" sz="1400" kern="100" dirty="0" smtClean="0">
                          <a:solidFill>
                            <a:schemeClr val="tx1"/>
                          </a:solidFill>
                          <a:effectLst/>
                          <a:latin typeface="微软雅黑" panose="020B0503020204020204" pitchFamily="34" charset="-122"/>
                          <a:ea typeface="微软雅黑" panose="020B0503020204020204" pitchFamily="34" charset="-122"/>
                          <a:cs typeface="+mn-cs"/>
                        </a:rPr>
                        <a:t>RetinaFace</a:t>
                      </a:r>
                      <a:endParaRPr lang="zh-CN" sz="14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x-none" sz="1400" kern="100" dirty="0" smtClean="0">
                          <a:solidFill>
                            <a:schemeClr val="tx1"/>
                          </a:solidFill>
                          <a:effectLst/>
                          <a:latin typeface="微软雅黑" panose="020B0503020204020204" pitchFamily="34" charset="-122"/>
                          <a:ea typeface="微软雅黑" panose="020B0503020204020204" pitchFamily="34" charset="-122"/>
                          <a:cs typeface="+mn-cs"/>
                        </a:rPr>
                        <a:t>ResNet-1</a:t>
                      </a:r>
                      <a:r>
                        <a:rPr lang="en-US" sz="1400" kern="100" dirty="0" smtClean="0">
                          <a:solidFill>
                            <a:schemeClr val="tx1"/>
                          </a:solidFill>
                          <a:effectLst/>
                          <a:latin typeface="微软雅黑" panose="020B0503020204020204" pitchFamily="34" charset="-122"/>
                          <a:ea typeface="微软雅黑" panose="020B0503020204020204" pitchFamily="34" charset="-122"/>
                          <a:cs typeface="+mn-cs"/>
                        </a:rPr>
                        <a:t>52</a:t>
                      </a:r>
                      <a:endParaRPr lang="zh-CN" sz="14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en-US" altLang="zh-CN" sz="1400" kern="100" dirty="0" smtClean="0">
                          <a:solidFill>
                            <a:schemeClr val="tx1"/>
                          </a:solidFill>
                          <a:effectLst/>
                          <a:latin typeface="微软雅黑" panose="020B0503020204020204" pitchFamily="34" charset="-122"/>
                          <a:ea typeface="微软雅黑" panose="020B0503020204020204" pitchFamily="34" charset="-122"/>
                          <a:cs typeface="+mn-cs"/>
                        </a:rPr>
                        <a:t>24</a:t>
                      </a:r>
                      <a:endParaRPr lang="zh-CN" sz="14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en-US" altLang="zh-CN" sz="1400" kern="100" dirty="0" smtClean="0">
                          <a:solidFill>
                            <a:schemeClr val="tx1"/>
                          </a:solidFill>
                          <a:effectLst/>
                          <a:latin typeface="微软雅黑" panose="020B0503020204020204" pitchFamily="34" charset="-122"/>
                          <a:ea typeface="微软雅黑" panose="020B0503020204020204" pitchFamily="34" charset="-122"/>
                          <a:cs typeface="+mn-cs"/>
                        </a:rPr>
                        <a:t>51.34</a:t>
                      </a:r>
                      <a:endParaRPr lang="zh-CN" sz="14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490696">
                <a:tc>
                  <a:txBody>
                    <a:bodyPr/>
                    <a:lstStyle/>
                    <a:p>
                      <a:pPr marL="0" algn="just" defTabSz="914400" rtl="0" eaLnBrk="1" latinLnBrk="0" hangingPunct="1">
                        <a:lnSpc>
                          <a:spcPct val="150000"/>
                        </a:lnSpc>
                        <a:spcAft>
                          <a:spcPts val="0"/>
                        </a:spcAft>
                      </a:pPr>
                      <a:r>
                        <a:rPr lang="x-none" sz="1400" kern="100" dirty="0" smtClean="0">
                          <a:solidFill>
                            <a:schemeClr val="tx1"/>
                          </a:solidFill>
                          <a:effectLst/>
                          <a:latin typeface="微软雅黑" panose="020B0503020204020204" pitchFamily="34" charset="-122"/>
                          <a:ea typeface="微软雅黑" panose="020B0503020204020204" pitchFamily="34" charset="-122"/>
                          <a:cs typeface="+mn-cs"/>
                        </a:rPr>
                        <a:t>Yolov3-</a:t>
                      </a:r>
                      <a:r>
                        <a:rPr lang="en-US" sz="1400" kern="100" dirty="0" smtClean="0">
                          <a:solidFill>
                            <a:schemeClr val="tx1"/>
                          </a:solidFill>
                          <a:effectLst/>
                          <a:latin typeface="微软雅黑" panose="020B0503020204020204" pitchFamily="34" charset="-122"/>
                          <a:ea typeface="微软雅黑" panose="020B0503020204020204" pitchFamily="34" charset="-122"/>
                          <a:cs typeface="+mn-cs"/>
                        </a:rPr>
                        <a:t>face</a:t>
                      </a:r>
                      <a:endParaRPr lang="zh-CN" sz="14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x-none" sz="1400" kern="100" dirty="0">
                          <a:solidFill>
                            <a:schemeClr val="tx1"/>
                          </a:solidFill>
                          <a:effectLst/>
                          <a:latin typeface="微软雅黑" panose="020B0503020204020204" pitchFamily="34" charset="-122"/>
                          <a:ea typeface="微软雅黑" panose="020B0503020204020204" pitchFamily="34" charset="-122"/>
                          <a:cs typeface="+mn-cs"/>
                        </a:rPr>
                        <a:t>DarkNet-53</a:t>
                      </a:r>
                      <a:endParaRPr lang="zh-CN" sz="14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en-US" altLang="zh-CN" sz="1400" kern="100" dirty="0" smtClean="0">
                          <a:solidFill>
                            <a:schemeClr val="tx1"/>
                          </a:solidFill>
                          <a:effectLst/>
                          <a:latin typeface="微软雅黑" panose="020B0503020204020204" pitchFamily="34" charset="-122"/>
                          <a:ea typeface="微软雅黑" panose="020B0503020204020204" pitchFamily="34" charset="-122"/>
                          <a:cs typeface="+mn-cs"/>
                        </a:rPr>
                        <a:t>24</a:t>
                      </a:r>
                      <a:endParaRPr lang="zh-CN" sz="14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just" defTabSz="914400" rtl="0" eaLnBrk="1" latinLnBrk="0" hangingPunct="1">
                        <a:lnSpc>
                          <a:spcPct val="150000"/>
                        </a:lnSpc>
                        <a:spcAft>
                          <a:spcPts val="0"/>
                        </a:spcAft>
                      </a:pPr>
                      <a:r>
                        <a:rPr lang="en-US" altLang="zh-CN" sz="1400" kern="100" dirty="0" smtClean="0">
                          <a:solidFill>
                            <a:schemeClr val="tx1"/>
                          </a:solidFill>
                          <a:effectLst/>
                          <a:latin typeface="微软雅黑" panose="020B0503020204020204" pitchFamily="34" charset="-122"/>
                          <a:ea typeface="微软雅黑" panose="020B0503020204020204" pitchFamily="34" charset="-122"/>
                          <a:cs typeface="+mn-cs"/>
                        </a:rPr>
                        <a:t>43.21</a:t>
                      </a:r>
                      <a:endParaRPr lang="zh-CN" sz="14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bl>
          </a:graphicData>
        </a:graphic>
      </p:graphicFrame>
      <p:sp>
        <p:nvSpPr>
          <p:cNvPr id="5" name="Rectangle 1"/>
          <p:cNvSpPr>
            <a:spLocks noChangeArrowheads="1"/>
          </p:cNvSpPr>
          <p:nvPr/>
        </p:nvSpPr>
        <p:spPr bwMode="auto">
          <a:xfrm>
            <a:off x="4320538" y="2487138"/>
            <a:ext cx="36118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表</a:t>
            </a:r>
            <a:r>
              <a:rPr lang="en-US" altLang="zh-CN" b="1" dirty="0">
                <a:latin typeface="Times New Roman" pitchFamily="18" charset="0"/>
                <a:ea typeface="宋体" pitchFamily="2" charset="-122"/>
                <a:cs typeface="Times New Roman" pitchFamily="18" charset="0"/>
              </a:rPr>
              <a:t>2</a:t>
            </a:r>
            <a:r>
              <a:rPr kumimoji="0" lang="zh-CN"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人</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脸</a:t>
            </a:r>
            <a:r>
              <a:rPr kumimoji="0" lang="zh-CN"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检测相关模型的测试结果</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997716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弱计算资源平台移植</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32</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我们首先先直接将强计算资源平台上复现的模型</a:t>
            </a:r>
            <a:r>
              <a:rPr lang="zh-CN" altLang="en-US" sz="1600" dirty="0"/>
              <a:t>迁移</a:t>
            </a:r>
            <a:r>
              <a:rPr lang="zh-CN" altLang="en-US" sz="1600" dirty="0" smtClean="0"/>
              <a:t>至弱计算资源平台上</a:t>
            </a:r>
            <a:r>
              <a:rPr lang="zh-CN" altLang="en-US" sz="1600" dirty="0"/>
              <a:t>做</a:t>
            </a:r>
            <a:r>
              <a:rPr lang="zh-CN" altLang="en-US" sz="1600" dirty="0" smtClean="0"/>
              <a:t>了一些</a:t>
            </a:r>
            <a:r>
              <a:rPr lang="zh-CN" altLang="en-US" sz="1600" dirty="0"/>
              <a:t>精</a:t>
            </a:r>
            <a:r>
              <a:rPr lang="zh-CN" altLang="en-US" sz="1600" dirty="0" smtClean="0"/>
              <a:t>度和速度的 </a:t>
            </a:r>
            <a:r>
              <a:rPr lang="en-US" altLang="zh-CN" sz="1600" dirty="0" smtClean="0"/>
              <a:t>benchmark </a:t>
            </a:r>
            <a:r>
              <a:rPr lang="zh-CN" altLang="en-US" sz="1600" dirty="0" smtClean="0"/>
              <a:t>测试</a:t>
            </a:r>
            <a:r>
              <a:rPr lang="en-US" altLang="zh-CN" sz="1600" dirty="0" smtClean="0"/>
              <a:t>:</a:t>
            </a:r>
          </a:p>
        </p:txBody>
      </p:sp>
      <p:graphicFrame>
        <p:nvGraphicFramePr>
          <p:cNvPr id="4" name="表格 3"/>
          <p:cNvGraphicFramePr>
            <a:graphicFrameLocks noGrp="1"/>
          </p:cNvGraphicFramePr>
          <p:nvPr>
            <p:extLst>
              <p:ext uri="{D42A27DB-BD31-4B8C-83A1-F6EECF244321}">
                <p14:modId xmlns:p14="http://schemas.microsoft.com/office/powerpoint/2010/main" val="1832847998"/>
              </p:ext>
            </p:extLst>
          </p:nvPr>
        </p:nvGraphicFramePr>
        <p:xfrm>
          <a:off x="2242661" y="2329624"/>
          <a:ext cx="7767638" cy="3778707"/>
        </p:xfrm>
        <a:graphic>
          <a:graphicData uri="http://schemas.openxmlformats.org/drawingml/2006/table">
            <a:tbl>
              <a:tblPr firstRow="1" firstCol="1" bandRow="1">
                <a:tableStyleId>{5940675A-B579-460E-94D1-54222C63F5DA}</a:tableStyleId>
              </a:tblPr>
              <a:tblGrid>
                <a:gridCol w="1628775"/>
                <a:gridCol w="1714500"/>
                <a:gridCol w="1066800"/>
                <a:gridCol w="2004613"/>
                <a:gridCol w="1352950"/>
              </a:tblGrid>
              <a:tr h="0">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Model</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Backbone</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Task</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Platform</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FPS</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Yolo-Hand</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DarkNet-53</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Hand</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Tesla V100</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48.1</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Yolo-Hand</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DarkNet-53</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Hand</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Maxwell GPU</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3.79</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Hand-CNN</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ResNet-101</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Hand</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Tesla V100</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13.5</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Hand-CNN</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ResNet-101</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Hand</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Maxwell GPU</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NaN</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Yolo-Face</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DarkNet-53</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Face</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Tesla V100</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47.3</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Yolo-Face</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DarkNet-53</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Face</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Maxwell GPU</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4.03</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RetinaFace</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ResNet-152</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Face</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Tesla V100</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15.0</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RetinaFace</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ResNet-152</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Face</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Maxwell GPU</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NaN</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bl>
          </a:graphicData>
        </a:graphic>
      </p:graphicFrame>
      <p:sp>
        <p:nvSpPr>
          <p:cNvPr id="6" name="Rectangle 1"/>
          <p:cNvSpPr>
            <a:spLocks noChangeArrowheads="1"/>
          </p:cNvSpPr>
          <p:nvPr/>
        </p:nvSpPr>
        <p:spPr bwMode="auto">
          <a:xfrm>
            <a:off x="4369407" y="1419618"/>
            <a:ext cx="40767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表3 不同计算平台之间的推理速度比较</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802717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弱计算资源平台移植</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33</a:t>
            </a:fld>
            <a:endParaRPr lang="zh-CN" altLang="en-US"/>
          </a:p>
        </p:txBody>
      </p:sp>
      <p:sp>
        <p:nvSpPr>
          <p:cNvPr id="16" name="TextBox 15"/>
          <p:cNvSpPr txBox="1"/>
          <p:nvPr/>
        </p:nvSpPr>
        <p:spPr>
          <a:xfrm>
            <a:off x="473710" y="891540"/>
            <a:ext cx="11305540" cy="2308324"/>
          </a:xfrm>
          <a:prstGeom prst="rect">
            <a:avLst/>
          </a:prstGeom>
          <a:noFill/>
        </p:spPr>
        <p:txBody>
          <a:bodyPr wrap="square" rtlCol="0">
            <a:spAutoFit/>
          </a:bodyPr>
          <a:lstStyle/>
          <a:p>
            <a:pPr>
              <a:lnSpc>
                <a:spcPct val="150000"/>
              </a:lnSpc>
            </a:pPr>
            <a:r>
              <a:rPr lang="en-US" altLang="zh-CN" sz="1600" dirty="0" smtClean="0"/>
              <a:t>      </a:t>
            </a:r>
            <a:r>
              <a:rPr lang="zh-CN" altLang="en-US" sz="1600" dirty="0"/>
              <a:t>我</a:t>
            </a:r>
            <a:r>
              <a:rPr lang="zh-CN" altLang="en-US" sz="1600" dirty="0" smtClean="0"/>
              <a:t>们主要使用 </a:t>
            </a:r>
            <a:r>
              <a:rPr lang="en-US" altLang="zh-CN" sz="1600" dirty="0" smtClean="0"/>
              <a:t>TensorRT </a:t>
            </a:r>
            <a:r>
              <a:rPr lang="zh-CN" altLang="en-US" sz="1600" dirty="0" smtClean="0"/>
              <a:t>来将我们的模型部署到弱计算资源平台上</a:t>
            </a:r>
            <a:r>
              <a:rPr lang="en-US" altLang="zh-CN" sz="1600" dirty="0" smtClean="0"/>
              <a:t>, </a:t>
            </a:r>
            <a:r>
              <a:rPr lang="zh-CN" altLang="en-US" sz="1600" dirty="0" smtClean="0"/>
              <a:t>首先先将 </a:t>
            </a:r>
            <a:r>
              <a:rPr lang="en-US" altLang="zh-CN" sz="1600" dirty="0" smtClean="0"/>
              <a:t>Pytorch </a:t>
            </a:r>
            <a:r>
              <a:rPr lang="zh-CN" altLang="en-US" sz="1600" dirty="0"/>
              <a:t>模</a:t>
            </a:r>
            <a:r>
              <a:rPr lang="zh-CN" altLang="en-US" sz="1600" dirty="0" smtClean="0"/>
              <a:t>型转换为 </a:t>
            </a:r>
            <a:r>
              <a:rPr lang="en-US" altLang="zh-CN" sz="1600" dirty="0" smtClean="0"/>
              <a:t>ONNX </a:t>
            </a:r>
            <a:r>
              <a:rPr lang="zh-CN" altLang="en-US" sz="1600" dirty="0" smtClean="0"/>
              <a:t>文件</a:t>
            </a:r>
            <a:r>
              <a:rPr lang="en-US" altLang="zh-CN" sz="1600" dirty="0" smtClean="0"/>
              <a:t>, ONNX </a:t>
            </a:r>
            <a:r>
              <a:rPr lang="zh-CN" altLang="en-US" sz="1600" dirty="0" smtClean="0"/>
              <a:t>文件是一个序列文件</a:t>
            </a:r>
            <a:r>
              <a:rPr lang="en-US" altLang="zh-CN" sz="1600" dirty="0" smtClean="0"/>
              <a:t>, </a:t>
            </a:r>
            <a:r>
              <a:rPr lang="zh-CN" altLang="en-US" sz="1600" dirty="0" smtClean="0"/>
              <a:t>代表了模型中的算子的计算顺序以及数据的流动方向</a:t>
            </a:r>
            <a:r>
              <a:rPr lang="en-US" altLang="zh-CN" sz="1600" dirty="0" smtClean="0"/>
              <a:t>, </a:t>
            </a:r>
            <a:r>
              <a:rPr lang="zh-CN" altLang="en-US" sz="1600" dirty="0" smtClean="0"/>
              <a:t>而后我们</a:t>
            </a:r>
            <a:r>
              <a:rPr lang="zh-CN" altLang="en-US" sz="1600" dirty="0"/>
              <a:t>使</a:t>
            </a:r>
            <a:r>
              <a:rPr lang="zh-CN" altLang="en-US" sz="1600" dirty="0" smtClean="0"/>
              <a:t>用 </a:t>
            </a:r>
            <a:r>
              <a:rPr lang="en-US" altLang="zh-CN" sz="1600" dirty="0" smtClean="0"/>
              <a:t>TensorRT </a:t>
            </a:r>
            <a:r>
              <a:rPr lang="zh-CN" altLang="en-US" sz="1600" dirty="0" smtClean="0"/>
              <a:t>框架提供的 </a:t>
            </a:r>
            <a:r>
              <a:rPr lang="en-US" altLang="zh-CN" sz="1600" dirty="0" smtClean="0"/>
              <a:t>OnnxParser API </a:t>
            </a:r>
            <a:r>
              <a:rPr lang="zh-CN" altLang="en-US" sz="1600" dirty="0" smtClean="0"/>
              <a:t>来解析 </a:t>
            </a:r>
            <a:r>
              <a:rPr lang="en-US" altLang="zh-CN" sz="1600" dirty="0" smtClean="0"/>
              <a:t>ONNX </a:t>
            </a:r>
            <a:r>
              <a:rPr lang="zh-CN" altLang="en-US" sz="1600" dirty="0" smtClean="0"/>
              <a:t>文件使用 </a:t>
            </a:r>
            <a:r>
              <a:rPr lang="en-US" altLang="zh-CN" sz="1600" dirty="0" smtClean="0"/>
              <a:t>TensorRT </a:t>
            </a:r>
            <a:r>
              <a:rPr lang="zh-CN" altLang="en-US" sz="1600" dirty="0" smtClean="0"/>
              <a:t>中的注册器</a:t>
            </a:r>
            <a:r>
              <a:rPr lang="en-US" altLang="zh-CN" sz="1600" dirty="0" smtClean="0"/>
              <a:t>, </a:t>
            </a:r>
            <a:r>
              <a:rPr lang="zh-CN" altLang="en-US" sz="1600" dirty="0" smtClean="0"/>
              <a:t>创建了一个能够描述模型算子的计算顺序以及数据的流动方向的计算空图</a:t>
            </a:r>
            <a:r>
              <a:rPr lang="en-US" altLang="zh-CN" sz="1600" dirty="0" smtClean="0"/>
              <a:t>, </a:t>
            </a:r>
            <a:r>
              <a:rPr lang="zh-CN" altLang="en-US" sz="1600" dirty="0"/>
              <a:t>而</a:t>
            </a:r>
            <a:r>
              <a:rPr lang="zh-CN" altLang="en-US" sz="1600" dirty="0" smtClean="0"/>
              <a:t>后将 </a:t>
            </a:r>
            <a:r>
              <a:rPr lang="en-US" altLang="zh-CN" sz="1600" dirty="0" smtClean="0"/>
              <a:t>Parser </a:t>
            </a:r>
            <a:r>
              <a:rPr lang="zh-CN" altLang="en-US" sz="1600" dirty="0" smtClean="0"/>
              <a:t>得到的算子按照一定的组织顺序填到这张图上</a:t>
            </a:r>
            <a:r>
              <a:rPr lang="en-US" altLang="zh-CN" sz="1600" dirty="0" smtClean="0"/>
              <a:t>, TensorRT </a:t>
            </a:r>
            <a:r>
              <a:rPr lang="zh-CN" altLang="en-US" sz="1600" dirty="0" smtClean="0"/>
              <a:t>将计算图编译成推理引擎</a:t>
            </a:r>
            <a:r>
              <a:rPr lang="en-US" altLang="zh-CN" sz="1600" dirty="0" smtClean="0"/>
              <a:t>, </a:t>
            </a:r>
            <a:r>
              <a:rPr lang="zh-CN" altLang="en-US" sz="1600" dirty="0" smtClean="0"/>
              <a:t>而后引擎生成 </a:t>
            </a:r>
            <a:r>
              <a:rPr lang="en-US" altLang="zh-CN" sz="1600" dirty="0" smtClean="0"/>
              <a:t>Execution Context, </a:t>
            </a:r>
            <a:r>
              <a:rPr lang="zh-CN" altLang="en-US" sz="1600" dirty="0" smtClean="0"/>
              <a:t>我们使用 </a:t>
            </a:r>
            <a:r>
              <a:rPr lang="en-US" altLang="zh-CN" sz="1600" dirty="0" smtClean="0"/>
              <a:t>Execution Context </a:t>
            </a:r>
            <a:r>
              <a:rPr lang="zh-CN" altLang="en-US" sz="1600" dirty="0" smtClean="0"/>
              <a:t>接受从 </a:t>
            </a:r>
            <a:r>
              <a:rPr lang="en-US" altLang="zh-CN" sz="1600" dirty="0" smtClean="0"/>
              <a:t>CPU </a:t>
            </a:r>
            <a:r>
              <a:rPr lang="zh-CN" altLang="en-US" sz="1600" dirty="0" smtClean="0"/>
              <a:t>转移到 </a:t>
            </a:r>
            <a:r>
              <a:rPr lang="en-US" altLang="zh-CN" sz="1600" dirty="0" smtClean="0"/>
              <a:t>GPU </a:t>
            </a:r>
            <a:r>
              <a:rPr lang="zh-CN" altLang="en-US" sz="1600" dirty="0" smtClean="0"/>
              <a:t>的图像输入</a:t>
            </a:r>
            <a:r>
              <a:rPr lang="en-US" altLang="zh-CN" sz="1600" dirty="0" smtClean="0"/>
              <a:t>, </a:t>
            </a:r>
            <a:r>
              <a:rPr lang="zh-CN" altLang="en-US" sz="1600" dirty="0" smtClean="0"/>
              <a:t>得到模型的输出结果之后我们再将其转移回到 </a:t>
            </a:r>
            <a:r>
              <a:rPr lang="en-US" altLang="zh-CN" sz="1600" dirty="0" smtClean="0"/>
              <a:t>CPU</a:t>
            </a:r>
            <a:r>
              <a:rPr lang="zh-CN" altLang="en-US" sz="1600" dirty="0" smtClean="0"/>
              <a:t>。</a:t>
            </a:r>
            <a:endParaRPr lang="en-US" altLang="zh-CN" sz="1600" dirty="0" smtClean="0"/>
          </a:p>
        </p:txBody>
      </p:sp>
    </p:spTree>
    <p:extLst>
      <p:ext uri="{BB962C8B-B14F-4D97-AF65-F5344CB8AC3E}">
        <p14:creationId xmlns:p14="http://schemas.microsoft.com/office/powerpoint/2010/main" val="578911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弱计算资源平台移植</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34</a:t>
            </a:fld>
            <a:endParaRPr lang="zh-CN" altLang="en-US"/>
          </a:p>
        </p:txBody>
      </p:sp>
      <p:sp>
        <p:nvSpPr>
          <p:cNvPr id="16" name="TextBox 15"/>
          <p:cNvSpPr txBox="1"/>
          <p:nvPr/>
        </p:nvSpPr>
        <p:spPr>
          <a:xfrm>
            <a:off x="473710" y="891540"/>
            <a:ext cx="11305540" cy="830997"/>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考虑到专用检测网络难以部署到弱计算资源平台上</a:t>
            </a:r>
            <a:r>
              <a:rPr lang="en-US" altLang="zh-CN" sz="1600" dirty="0" smtClean="0"/>
              <a:t>, </a:t>
            </a:r>
            <a:r>
              <a:rPr lang="zh-CN" altLang="en-US" sz="1600" dirty="0" smtClean="0"/>
              <a:t>我们期望能够对模型做一些调整</a:t>
            </a:r>
            <a:r>
              <a:rPr lang="en-US" altLang="zh-CN" sz="1600" dirty="0" smtClean="0"/>
              <a:t>, </a:t>
            </a:r>
            <a:r>
              <a:rPr lang="zh-CN" altLang="en-US" sz="1600" dirty="0" smtClean="0"/>
              <a:t>来减小网络规模</a:t>
            </a:r>
            <a:r>
              <a:rPr lang="en-US" altLang="zh-CN" sz="1600" dirty="0" smtClean="0"/>
              <a:t>, </a:t>
            </a:r>
            <a:r>
              <a:rPr lang="zh-CN" altLang="en-US" sz="1600" dirty="0" smtClean="0"/>
              <a:t>我们考虑 </a:t>
            </a:r>
            <a:r>
              <a:rPr lang="en-US" altLang="zh-CN" sz="1600" dirty="0" smtClean="0"/>
              <a:t>MobileNet </a:t>
            </a:r>
            <a:r>
              <a:rPr lang="zh-CN" altLang="en-US" sz="1600" dirty="0" smtClean="0"/>
              <a:t>的深度可分离卷积</a:t>
            </a:r>
            <a:r>
              <a:rPr lang="en-US" altLang="zh-CN" sz="1600" dirty="0" smtClean="0"/>
              <a:t>, </a:t>
            </a:r>
            <a:r>
              <a:rPr lang="zh-CN" altLang="en-US" sz="1600" dirty="0" smtClean="0"/>
              <a:t>深度可分离卷积将卷积分成两个步骤</a:t>
            </a:r>
            <a:r>
              <a:rPr lang="en-US" altLang="zh-CN" sz="1600" dirty="0" smtClean="0"/>
              <a:t>: </a:t>
            </a:r>
            <a:r>
              <a:rPr lang="zh-CN" altLang="en-US" sz="1600" dirty="0" smtClean="0"/>
              <a:t>逐通道卷积</a:t>
            </a:r>
            <a:r>
              <a:rPr lang="en-US" altLang="zh-CN" sz="1600" dirty="0"/>
              <a:t> </a:t>
            </a:r>
            <a:r>
              <a:rPr lang="en-US" altLang="zh-CN" sz="1600" dirty="0" smtClean="0"/>
              <a:t>(</a:t>
            </a:r>
            <a:r>
              <a:rPr lang="zh-CN" altLang="en-US" sz="1600" dirty="0" smtClean="0"/>
              <a:t>分组卷积</a:t>
            </a:r>
            <a:r>
              <a:rPr lang="en-US" altLang="zh-CN" sz="1600" dirty="0" smtClean="0"/>
              <a:t>) + </a:t>
            </a:r>
            <a:r>
              <a:rPr lang="zh-CN" altLang="en-US" sz="1600" dirty="0" smtClean="0"/>
              <a:t>深度卷积 </a:t>
            </a:r>
            <a:r>
              <a:rPr lang="en-US" altLang="zh-CN" sz="1600" dirty="0" smtClean="0"/>
              <a:t>(1x1 </a:t>
            </a:r>
            <a:r>
              <a:rPr lang="zh-CN" altLang="en-US" sz="1600" dirty="0" smtClean="0"/>
              <a:t>卷积</a:t>
            </a:r>
            <a:r>
              <a:rPr lang="en-US" altLang="zh-CN" sz="1600" dirty="0" smtClean="0"/>
              <a:t>)</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5909" y="1820188"/>
            <a:ext cx="5310403" cy="2183836"/>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5909" y="4133850"/>
            <a:ext cx="5310403" cy="2355293"/>
          </a:xfrm>
          <a:prstGeom prst="rect">
            <a:avLst/>
          </a:prstGeom>
        </p:spPr>
      </p:pic>
      <p:sp>
        <p:nvSpPr>
          <p:cNvPr id="5" name="TextBox 4"/>
          <p:cNvSpPr txBox="1"/>
          <p:nvPr/>
        </p:nvSpPr>
        <p:spPr>
          <a:xfrm>
            <a:off x="1177748" y="2742829"/>
            <a:ext cx="1218603" cy="338554"/>
          </a:xfrm>
          <a:prstGeom prst="rect">
            <a:avLst/>
          </a:prstGeom>
          <a:noFill/>
        </p:spPr>
        <p:txBody>
          <a:bodyPr wrap="none" rtlCol="0">
            <a:spAutoFit/>
          </a:bodyPr>
          <a:lstStyle/>
          <a:p>
            <a:r>
              <a:rPr lang="zh-CN" altLang="en-US" sz="1600" b="1" dirty="0" smtClean="0"/>
              <a:t>逐通道卷积</a:t>
            </a:r>
            <a:endParaRPr lang="zh-CN" altLang="en-US" sz="1600" b="1" dirty="0"/>
          </a:p>
        </p:txBody>
      </p:sp>
      <p:sp>
        <p:nvSpPr>
          <p:cNvPr id="18" name="TextBox 17"/>
          <p:cNvSpPr txBox="1"/>
          <p:nvPr/>
        </p:nvSpPr>
        <p:spPr>
          <a:xfrm>
            <a:off x="1265945" y="5142219"/>
            <a:ext cx="1011815" cy="338554"/>
          </a:xfrm>
          <a:prstGeom prst="rect">
            <a:avLst/>
          </a:prstGeom>
          <a:noFill/>
        </p:spPr>
        <p:txBody>
          <a:bodyPr wrap="none" rtlCol="0">
            <a:spAutoFit/>
          </a:bodyPr>
          <a:lstStyle/>
          <a:p>
            <a:r>
              <a:rPr lang="zh-CN" altLang="en-US" sz="1600" b="1" dirty="0" smtClean="0"/>
              <a:t>深度卷积</a:t>
            </a:r>
            <a:endParaRPr lang="zh-CN" altLang="en-US" sz="1600" b="1" dirty="0"/>
          </a:p>
        </p:txBody>
      </p:sp>
      <p:sp>
        <p:nvSpPr>
          <p:cNvPr id="6" name="矩形 5"/>
          <p:cNvSpPr/>
          <p:nvPr/>
        </p:nvSpPr>
        <p:spPr>
          <a:xfrm>
            <a:off x="8639173" y="2397579"/>
            <a:ext cx="2847975" cy="1169551"/>
          </a:xfrm>
          <a:prstGeom prst="rect">
            <a:avLst/>
          </a:prstGeom>
        </p:spPr>
        <p:txBody>
          <a:bodyPr wrap="square">
            <a:spAutoFit/>
          </a:bodyPr>
          <a:lstStyle/>
          <a:p>
            <a:pPr algn="just"/>
            <a:r>
              <a:rPr lang="zh-CN" altLang="en-US" sz="1400" dirty="0" smtClean="0"/>
              <a:t>我</a:t>
            </a:r>
            <a:r>
              <a:rPr lang="zh-CN" altLang="en-US" sz="1400" dirty="0"/>
              <a:t>们考虑调整 </a:t>
            </a:r>
            <a:r>
              <a:rPr lang="en-US" altLang="zh-CN" sz="1400" dirty="0"/>
              <a:t>ResNet-34, </a:t>
            </a:r>
            <a:r>
              <a:rPr lang="zh-CN" altLang="en-US" sz="1400" dirty="0"/>
              <a:t>通过引入深度可分离卷积来构建新的 </a:t>
            </a:r>
            <a:r>
              <a:rPr lang="en-US" altLang="zh-CN" sz="1400" dirty="0"/>
              <a:t>backbone: MobileResNet-34, </a:t>
            </a:r>
            <a:r>
              <a:rPr lang="zh-CN" altLang="en-US" sz="1400" dirty="0"/>
              <a:t>而后将其插入到人脸和人手检测网</a:t>
            </a:r>
            <a:r>
              <a:rPr lang="zh-CN" altLang="en-US" sz="1400" dirty="0" smtClean="0"/>
              <a:t>络。</a:t>
            </a:r>
            <a:endParaRPr lang="zh-CN" altLang="en-US" sz="1400" dirty="0"/>
          </a:p>
        </p:txBody>
      </p:sp>
    </p:spTree>
    <p:extLst>
      <p:ext uri="{BB962C8B-B14F-4D97-AF65-F5344CB8AC3E}">
        <p14:creationId xmlns:p14="http://schemas.microsoft.com/office/powerpoint/2010/main" val="120747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弱计算资源平台移植</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35</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引入 </a:t>
            </a:r>
            <a:r>
              <a:rPr lang="en-US" altLang="zh-CN" sz="1600" dirty="0" smtClean="0"/>
              <a:t>MobileResNet-34 </a:t>
            </a:r>
            <a:r>
              <a:rPr lang="zh-CN" altLang="en-US" sz="1600" dirty="0" smtClean="0"/>
              <a:t>之后人手检测的</a:t>
            </a:r>
            <a:r>
              <a:rPr lang="zh-CN" altLang="en-US" sz="1600" dirty="0"/>
              <a:t>测</a:t>
            </a:r>
            <a:r>
              <a:rPr lang="zh-CN" altLang="en-US" sz="1600" dirty="0" smtClean="0"/>
              <a:t>试结果</a:t>
            </a:r>
            <a:r>
              <a:rPr lang="en-US" altLang="zh-CN" sz="1600" dirty="0" smtClean="0"/>
              <a:t>:</a:t>
            </a:r>
          </a:p>
        </p:txBody>
      </p:sp>
      <p:graphicFrame>
        <p:nvGraphicFramePr>
          <p:cNvPr id="6" name="表格 5"/>
          <p:cNvGraphicFramePr>
            <a:graphicFrameLocks noGrp="1"/>
          </p:cNvGraphicFramePr>
          <p:nvPr>
            <p:extLst>
              <p:ext uri="{D42A27DB-BD31-4B8C-83A1-F6EECF244321}">
                <p14:modId xmlns:p14="http://schemas.microsoft.com/office/powerpoint/2010/main" val="3522081777"/>
              </p:ext>
            </p:extLst>
          </p:nvPr>
        </p:nvGraphicFramePr>
        <p:xfrm>
          <a:off x="1895474" y="2258219"/>
          <a:ext cx="8982076" cy="3778707"/>
        </p:xfrm>
        <a:graphic>
          <a:graphicData uri="http://schemas.openxmlformats.org/drawingml/2006/table">
            <a:tbl>
              <a:tblPr firstRow="1" firstCol="1" bandRow="1">
                <a:tableStyleId>{5940675A-B579-460E-94D1-54222C63F5DA}</a:tableStyleId>
              </a:tblPr>
              <a:tblGrid>
                <a:gridCol w="1411442"/>
                <a:gridCol w="2017559"/>
                <a:gridCol w="2343150"/>
                <a:gridCol w="1238250"/>
                <a:gridCol w="1971675"/>
              </a:tblGrid>
              <a:tr h="0">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Model</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Backbone</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Platform</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FPS</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AP</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Hand-CNN</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ResNet-101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Tesla V100</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13.5</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77.12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Hand-CNN</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ResNet-101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Maxwell GPU</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NaN</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en-US" altLang="zh-CN" sz="1600" kern="100" dirty="0" smtClean="0">
                          <a:effectLst/>
                          <a:latin typeface="微软雅黑" panose="020B0503020204020204" pitchFamily="34" charset="-122"/>
                          <a:ea typeface="微软雅黑" panose="020B0503020204020204" pitchFamily="34" charset="-122"/>
                          <a:cs typeface="Times New Roman"/>
                        </a:rPr>
                        <a:t>-</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Hand-CNN</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Tesla V100</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23.7</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69.43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Hand-CNN</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Maxwell GPU</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1.45</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mn-cs"/>
                        </a:rPr>
                        <a:t>69.43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Yolov3-hand</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DarkNet-53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Tesla V100</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48.1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63.21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Yolov3-hand</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DarkNet-53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Maxwell GPU</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3.79</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mn-cs"/>
                        </a:rPr>
                        <a:t>63.21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Yolov3-hand</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MobileResNet-34</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Tesla V100</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77.1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57.71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Yolov3-hand</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MobileResNet-34</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Maxwell GPU</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10.78</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mn-cs"/>
                        </a:rPr>
                        <a:t>57.71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bl>
          </a:graphicData>
        </a:graphic>
      </p:graphicFrame>
      <p:sp>
        <p:nvSpPr>
          <p:cNvPr id="8" name="Rectangle 1"/>
          <p:cNvSpPr>
            <a:spLocks noChangeArrowheads="1"/>
          </p:cNvSpPr>
          <p:nvPr/>
        </p:nvSpPr>
        <p:spPr bwMode="auto">
          <a:xfrm>
            <a:off x="4290057" y="1403289"/>
            <a:ext cx="36118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表4 人手检测相关模型的测试结果</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30947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弱计算资源平台移植</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36</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引入 </a:t>
            </a:r>
            <a:r>
              <a:rPr lang="en-US" altLang="zh-CN" sz="1600" dirty="0" smtClean="0"/>
              <a:t>MobileResNet-34 </a:t>
            </a:r>
            <a:r>
              <a:rPr lang="zh-CN" altLang="en-US" sz="1600" dirty="0" smtClean="0"/>
              <a:t>之后人脸检测的</a:t>
            </a:r>
            <a:r>
              <a:rPr lang="zh-CN" altLang="en-US" sz="1600" dirty="0"/>
              <a:t>测</a:t>
            </a:r>
            <a:r>
              <a:rPr lang="zh-CN" altLang="en-US" sz="1600" dirty="0" smtClean="0"/>
              <a:t>试结果</a:t>
            </a:r>
            <a:r>
              <a:rPr lang="en-US" altLang="zh-CN" sz="1600" dirty="0" smtClean="0"/>
              <a:t>:</a:t>
            </a:r>
          </a:p>
        </p:txBody>
      </p:sp>
      <p:graphicFrame>
        <p:nvGraphicFramePr>
          <p:cNvPr id="6" name="表格 5"/>
          <p:cNvGraphicFramePr>
            <a:graphicFrameLocks noGrp="1"/>
          </p:cNvGraphicFramePr>
          <p:nvPr>
            <p:extLst>
              <p:ext uri="{D42A27DB-BD31-4B8C-83A1-F6EECF244321}">
                <p14:modId xmlns:p14="http://schemas.microsoft.com/office/powerpoint/2010/main" val="212082799"/>
              </p:ext>
            </p:extLst>
          </p:nvPr>
        </p:nvGraphicFramePr>
        <p:xfrm>
          <a:off x="1895474" y="2258219"/>
          <a:ext cx="8982076" cy="3778707"/>
        </p:xfrm>
        <a:graphic>
          <a:graphicData uri="http://schemas.openxmlformats.org/drawingml/2006/table">
            <a:tbl>
              <a:tblPr firstRow="1" firstCol="1" bandRow="1">
                <a:tableStyleId>{5940675A-B579-460E-94D1-54222C63F5DA}</a:tableStyleId>
              </a:tblPr>
              <a:tblGrid>
                <a:gridCol w="1411442"/>
                <a:gridCol w="2017559"/>
                <a:gridCol w="2343150"/>
                <a:gridCol w="1238250"/>
                <a:gridCol w="1971675"/>
              </a:tblGrid>
              <a:tr h="0">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Model</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Backbone</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Platform</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FPS</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AP</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RetinaFace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ResNet-152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Tesla V100</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15.0</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51.34</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RetinaFace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ResNet-152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Maxwell GPU</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NaN</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RetinaFace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Tesla V100</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34.1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45.32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RetinaFace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Maxwell GPU</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1.76</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Times New Roman"/>
                        </a:rPr>
                        <a:t>45.32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Yolov3-face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DarkNet-53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Tesla V100</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47.3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43.21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432000">
                <a:tc>
                  <a:txBody>
                    <a:bodyPr/>
                    <a:lstStyle/>
                    <a:p>
                      <a:pPr algn="just">
                        <a:lnSpc>
                          <a:spcPct val="150000"/>
                        </a:lnSpc>
                        <a:spcAft>
                          <a:spcPts val="0"/>
                        </a:spcAft>
                      </a:pPr>
                      <a:r>
                        <a:rPr lang="x-none" sz="1400" kern="100" dirty="0" smtClean="0">
                          <a:effectLst/>
                          <a:latin typeface="微软雅黑" panose="020B0503020204020204" pitchFamily="34" charset="-122"/>
                          <a:ea typeface="微软雅黑" panose="020B0503020204020204" pitchFamily="34" charset="-122"/>
                          <a:cs typeface="Times New Roman"/>
                        </a:rPr>
                        <a:t>Yolov3-</a:t>
                      </a:r>
                      <a:r>
                        <a:rPr lang="en-US" sz="1400" kern="100" dirty="0" smtClean="0">
                          <a:effectLst/>
                          <a:latin typeface="微软雅黑" panose="020B0503020204020204" pitchFamily="34" charset="-122"/>
                          <a:ea typeface="微软雅黑" panose="020B0503020204020204" pitchFamily="34" charset="-122"/>
                          <a:cs typeface="Times New Roman"/>
                        </a:rPr>
                        <a:t>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DarkNet-53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Maxwell GPU</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3.79</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Times New Roman"/>
                        </a:rPr>
                        <a:t>43.21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Yolov3-face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Tesla V100</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76.3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39.78</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43200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Yolov3-face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Maxwell GPU</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10.35</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Times New Roman"/>
                        </a:rPr>
                        <a:t>39.78</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bl>
          </a:graphicData>
        </a:graphic>
      </p:graphicFrame>
      <p:sp>
        <p:nvSpPr>
          <p:cNvPr id="8" name="Rectangle 1"/>
          <p:cNvSpPr>
            <a:spLocks noChangeArrowheads="1"/>
          </p:cNvSpPr>
          <p:nvPr/>
        </p:nvSpPr>
        <p:spPr bwMode="auto">
          <a:xfrm>
            <a:off x="4290056" y="1403289"/>
            <a:ext cx="36118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表</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5</a:t>
            </a:r>
            <a:r>
              <a:rPr kumimoji="0" lang="zh-CN"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人脸检测</a:t>
            </a:r>
            <a:r>
              <a:rPr kumimoji="0" lang="zh-CN"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相关模型的测试结果</a:t>
            </a:r>
            <a:endParaRPr kumimoji="0" lang="zh-CN"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77293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弱计算资源平台移植</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37</a:t>
            </a:fld>
            <a:endParaRPr lang="zh-CN" altLang="en-US"/>
          </a:p>
        </p:txBody>
      </p:sp>
      <p:sp>
        <p:nvSpPr>
          <p:cNvPr id="16" name="TextBox 15"/>
          <p:cNvSpPr txBox="1"/>
          <p:nvPr/>
        </p:nvSpPr>
        <p:spPr>
          <a:xfrm>
            <a:off x="473710" y="891540"/>
            <a:ext cx="11305540" cy="830997"/>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考虑到模型结果的调整</a:t>
            </a:r>
            <a:r>
              <a:rPr lang="en-US" altLang="zh-CN" sz="1600" dirty="0" smtClean="0"/>
              <a:t>, </a:t>
            </a:r>
            <a:r>
              <a:rPr lang="zh-CN" altLang="en-US" sz="1600" dirty="0" smtClean="0"/>
              <a:t>减少了大量参数量</a:t>
            </a:r>
            <a:r>
              <a:rPr lang="en-US" altLang="zh-CN" sz="1600" dirty="0" smtClean="0"/>
              <a:t>, </a:t>
            </a:r>
            <a:r>
              <a:rPr lang="zh-CN" altLang="en-US" sz="1600" dirty="0" smtClean="0"/>
              <a:t>所以导致模型的抽象能力下降</a:t>
            </a:r>
            <a:r>
              <a:rPr lang="en-US" altLang="zh-CN" sz="1600" dirty="0" smtClean="0"/>
              <a:t>, </a:t>
            </a:r>
            <a:r>
              <a:rPr lang="zh-CN" altLang="en-US" sz="1600" dirty="0" smtClean="0"/>
              <a:t>进而导致精度下降</a:t>
            </a:r>
            <a:r>
              <a:rPr lang="en-US" altLang="zh-CN" sz="1600" dirty="0" smtClean="0"/>
              <a:t>, </a:t>
            </a:r>
            <a:r>
              <a:rPr lang="zh-CN" altLang="en-US" sz="1600" dirty="0" smtClean="0"/>
              <a:t>而后我们希望能够通过知识蒸馏的方式来减少这种因为模型规模缩减而导致的性能下降</a:t>
            </a:r>
            <a:r>
              <a:rPr lang="en-US" altLang="zh-CN" sz="1600" dirty="0" smtClean="0"/>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8517" y="2276474"/>
            <a:ext cx="5274965" cy="3267075"/>
          </a:xfrm>
          <a:prstGeom prst="rect">
            <a:avLst/>
          </a:prstGeom>
        </p:spPr>
      </p:pic>
    </p:spTree>
    <p:extLst>
      <p:ext uri="{BB962C8B-B14F-4D97-AF65-F5344CB8AC3E}">
        <p14:creationId xmlns:p14="http://schemas.microsoft.com/office/powerpoint/2010/main" val="3233292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弱计算资源平台移植</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38</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知识蒸馏之后的人手检测结果</a:t>
            </a:r>
            <a:r>
              <a:rPr lang="en-US" altLang="zh-CN" sz="1600" dirty="0" smtClean="0"/>
              <a:t>:</a:t>
            </a:r>
          </a:p>
        </p:txBody>
      </p:sp>
      <p:graphicFrame>
        <p:nvGraphicFramePr>
          <p:cNvPr id="4" name="表格 3"/>
          <p:cNvGraphicFramePr>
            <a:graphicFrameLocks noGrp="1"/>
          </p:cNvGraphicFramePr>
          <p:nvPr>
            <p:extLst>
              <p:ext uri="{D42A27DB-BD31-4B8C-83A1-F6EECF244321}">
                <p14:modId xmlns:p14="http://schemas.microsoft.com/office/powerpoint/2010/main" val="1747958769"/>
              </p:ext>
            </p:extLst>
          </p:nvPr>
        </p:nvGraphicFramePr>
        <p:xfrm>
          <a:off x="1971676" y="3090704"/>
          <a:ext cx="9248775" cy="2286000"/>
        </p:xfrm>
        <a:graphic>
          <a:graphicData uri="http://schemas.openxmlformats.org/drawingml/2006/table">
            <a:tbl>
              <a:tblPr firstRow="1" firstCol="1" bandRow="1">
                <a:tableStyleId>{5940675A-B579-460E-94D1-54222C63F5DA}</a:tableStyleId>
              </a:tblPr>
              <a:tblGrid>
                <a:gridCol w="2325142"/>
                <a:gridCol w="2436127"/>
                <a:gridCol w="2243753"/>
                <a:gridCol w="2243753"/>
              </a:tblGrid>
              <a:tr h="274320">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Model</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Backbone</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Distillation</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AP</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mn-cs"/>
                        </a:rPr>
                        <a:t>Hand-CNN</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smtClean="0">
                          <a:effectLst/>
                          <a:latin typeface="微软雅黑" panose="020B0503020204020204" pitchFamily="34" charset="-122"/>
                          <a:ea typeface="微软雅黑" panose="020B0503020204020204" pitchFamily="34" charset="-122"/>
                        </a:rPr>
                        <a:t>ResNet-1</a:t>
                      </a:r>
                      <a:r>
                        <a:rPr lang="en-US" sz="1400" kern="100" dirty="0" smtClean="0">
                          <a:effectLst/>
                          <a:latin typeface="微软雅黑" panose="020B0503020204020204" pitchFamily="34" charset="-122"/>
                          <a:ea typeface="微软雅黑" panose="020B0503020204020204" pitchFamily="34" charset="-122"/>
                        </a:rPr>
                        <a:t>01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No</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77.12</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mn-cs"/>
                        </a:rPr>
                        <a:t>Hand-CNN</a:t>
                      </a:r>
                      <a:endParaRPr lang="zh-CN" alt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No</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69.43</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en-US" altLang="zh-CN" sz="1400" kern="100" dirty="0" smtClean="0">
                          <a:effectLst/>
                          <a:latin typeface="微软雅黑" panose="020B0503020204020204" pitchFamily="34" charset="-122"/>
                          <a:ea typeface="微软雅黑" panose="020B0503020204020204" pitchFamily="34" charset="-122"/>
                          <a:cs typeface="+mn-cs"/>
                        </a:rPr>
                        <a:t>Hand-CNN</a:t>
                      </a:r>
                      <a:endParaRPr lang="zh-CN" alt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Yes</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72.31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x-none" sz="1400" kern="100" dirty="0" smtClean="0">
                          <a:effectLst/>
                          <a:latin typeface="微软雅黑" panose="020B0503020204020204" pitchFamily="34" charset="-122"/>
                          <a:ea typeface="微软雅黑" panose="020B0503020204020204" pitchFamily="34" charset="-122"/>
                        </a:rPr>
                        <a:t>Yolov3-</a:t>
                      </a:r>
                      <a:r>
                        <a:rPr lang="en-US" sz="1400" kern="100" dirty="0" smtClean="0">
                          <a:effectLst/>
                          <a:latin typeface="微软雅黑" panose="020B0503020204020204" pitchFamily="34" charset="-122"/>
                          <a:ea typeface="微软雅黑" panose="020B0503020204020204" pitchFamily="34" charset="-122"/>
                        </a:rPr>
                        <a:t>hand</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DarkNet-53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No</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63.21</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x-none" sz="1400" kern="100" dirty="0" smtClean="0">
                          <a:effectLst/>
                          <a:latin typeface="微软雅黑" panose="020B0503020204020204" pitchFamily="34" charset="-122"/>
                          <a:ea typeface="微软雅黑" panose="020B0503020204020204" pitchFamily="34" charset="-122"/>
                        </a:rPr>
                        <a:t>Yolov3-</a:t>
                      </a:r>
                      <a:r>
                        <a:rPr lang="en-US" sz="1400" kern="100" dirty="0" smtClean="0">
                          <a:effectLst/>
                          <a:latin typeface="微软雅黑" panose="020B0503020204020204" pitchFamily="34" charset="-122"/>
                          <a:ea typeface="微软雅黑" panose="020B0503020204020204" pitchFamily="34" charset="-122"/>
                        </a:rPr>
                        <a:t>hand</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No</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57.71</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x-none" sz="1400" kern="100" dirty="0" smtClean="0">
                          <a:effectLst/>
                          <a:latin typeface="微软雅黑" panose="020B0503020204020204" pitchFamily="34" charset="-122"/>
                          <a:ea typeface="微软雅黑" panose="020B0503020204020204" pitchFamily="34" charset="-122"/>
                        </a:rPr>
                        <a:t>Yolov3-</a:t>
                      </a:r>
                      <a:r>
                        <a:rPr lang="en-US" sz="1400" kern="100" dirty="0" smtClean="0">
                          <a:effectLst/>
                          <a:latin typeface="微软雅黑" panose="020B0503020204020204" pitchFamily="34" charset="-122"/>
                          <a:ea typeface="微软雅黑" panose="020B0503020204020204" pitchFamily="34" charset="-122"/>
                        </a:rPr>
                        <a:t>hand</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MobileResNet-34</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Yes</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59.13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bl>
          </a:graphicData>
        </a:graphic>
      </p:graphicFrame>
      <p:sp>
        <p:nvSpPr>
          <p:cNvPr id="5" name="Rectangle 1"/>
          <p:cNvSpPr>
            <a:spLocks noChangeArrowheads="1"/>
          </p:cNvSpPr>
          <p:nvPr/>
        </p:nvSpPr>
        <p:spPr bwMode="auto">
          <a:xfrm>
            <a:off x="4352769" y="1999703"/>
            <a:ext cx="42675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表7 </a:t>
            </a:r>
            <a:r>
              <a:rPr kumimoji="0" lang="zh-CN" altLang="en-US"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知识蒸馏后</a:t>
            </a:r>
            <a:r>
              <a:rPr kumimoji="0" lang="zh-CN" altLang="zh-CN"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人手检测任务相关的模型性能</a:t>
            </a:r>
            <a:endParaRPr kumimoji="0" lang="zh-CN" altLang="zh-CN"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995800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弱计算资源平台移植</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39</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知识蒸馏之后的人脸检测结果</a:t>
            </a:r>
            <a:r>
              <a:rPr lang="en-US" altLang="zh-CN" sz="1600" dirty="0" smtClean="0"/>
              <a:t>:</a:t>
            </a:r>
          </a:p>
        </p:txBody>
      </p:sp>
      <p:graphicFrame>
        <p:nvGraphicFramePr>
          <p:cNvPr id="18" name="表格 17"/>
          <p:cNvGraphicFramePr>
            <a:graphicFrameLocks noGrp="1"/>
          </p:cNvGraphicFramePr>
          <p:nvPr>
            <p:extLst>
              <p:ext uri="{D42A27DB-BD31-4B8C-83A1-F6EECF244321}">
                <p14:modId xmlns:p14="http://schemas.microsoft.com/office/powerpoint/2010/main" val="4083111535"/>
              </p:ext>
            </p:extLst>
          </p:nvPr>
        </p:nvGraphicFramePr>
        <p:xfrm>
          <a:off x="1971676" y="3090704"/>
          <a:ext cx="9248775" cy="2286000"/>
        </p:xfrm>
        <a:graphic>
          <a:graphicData uri="http://schemas.openxmlformats.org/drawingml/2006/table">
            <a:tbl>
              <a:tblPr firstRow="1" firstCol="1" bandRow="1">
                <a:tableStyleId>{5940675A-B579-460E-94D1-54222C63F5DA}</a:tableStyleId>
              </a:tblPr>
              <a:tblGrid>
                <a:gridCol w="2325142"/>
                <a:gridCol w="2436127"/>
                <a:gridCol w="2243753"/>
                <a:gridCol w="2243753"/>
              </a:tblGrid>
              <a:tr h="274320">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Model</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Backbone</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Distillation</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600" b="1" kern="100" dirty="0">
                          <a:effectLst/>
                          <a:latin typeface="微软雅黑" panose="020B0503020204020204" pitchFamily="34" charset="-122"/>
                          <a:ea typeface="微软雅黑" panose="020B0503020204020204" pitchFamily="34" charset="-122"/>
                        </a:rPr>
                        <a:t>AP</a:t>
                      </a:r>
                      <a:endParaRPr lang="zh-CN" sz="1600" b="1"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RetinaFace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ResNet-152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No</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51.34</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RetinaFace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No</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47.37</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RetinaFace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Yes</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45.32</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Yolov3-face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DarkNet-53</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No</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39.78</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Yolov3-face</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MobileResNet-34</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No</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cs typeface="Times New Roman"/>
                        </a:rPr>
                        <a:t>47.22</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251460">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Yolov3-face</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a:effectLst/>
                          <a:latin typeface="微软雅黑" panose="020B0503020204020204" pitchFamily="34" charset="-122"/>
                          <a:ea typeface="微软雅黑" panose="020B0503020204020204" pitchFamily="34" charset="-122"/>
                        </a:rPr>
                        <a:t>MobileResNet-34</a:t>
                      </a:r>
                      <a:endParaRPr lang="zh-CN" sz="16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rPr>
                        <a:t>Yes</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lnSpc>
                          <a:spcPct val="1500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a:rPr>
                        <a:t>41.32</a:t>
                      </a:r>
                      <a:endParaRPr lang="zh-CN" sz="1600" kern="100" dirty="0">
                        <a:effectLst/>
                        <a:latin typeface="微软雅黑" panose="020B0503020204020204" pitchFamily="34" charset="-122"/>
                        <a:ea typeface="微软雅黑" panose="020B0503020204020204" pitchFamily="34" charset="-122"/>
                        <a:cs typeface="Times New Roman"/>
                      </a:endParaRPr>
                    </a:p>
                  </a:txBody>
                  <a:tcPr marL="68580" marR="68580" marT="0" marB="0"/>
                </a:tc>
              </a:tr>
            </a:tbl>
          </a:graphicData>
        </a:graphic>
      </p:graphicFrame>
      <p:sp>
        <p:nvSpPr>
          <p:cNvPr id="21" name="Rectangle 1"/>
          <p:cNvSpPr>
            <a:spLocks noChangeArrowheads="1"/>
          </p:cNvSpPr>
          <p:nvPr/>
        </p:nvSpPr>
        <p:spPr bwMode="auto">
          <a:xfrm>
            <a:off x="4352769" y="1999703"/>
            <a:ext cx="42675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表</a:t>
            </a:r>
            <a:r>
              <a:rPr kumimoji="0" lang="en-US" altLang="zh-CN"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8</a:t>
            </a:r>
            <a:r>
              <a:rPr kumimoji="0" lang="zh-CN" altLang="zh-CN"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知识蒸馏后</a:t>
            </a:r>
            <a:r>
              <a:rPr kumimoji="0" lang="zh-CN" altLang="zh-CN"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人</a:t>
            </a:r>
            <a:r>
              <a:rPr kumimoji="0" lang="zh-CN" altLang="en-US"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脸</a:t>
            </a:r>
            <a:r>
              <a:rPr kumimoji="0" lang="zh-CN" altLang="zh-CN" sz="16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检测任务相关的模型性能</a:t>
            </a:r>
            <a:endParaRPr kumimoji="0" lang="zh-CN" altLang="zh-CN"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633017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a:solidFill>
                    <a:schemeClr val="bg1"/>
                  </a:solidFill>
                  <a:latin typeface="微软雅黑" panose="020B0503020204020204" charset="-122"/>
                  <a:ea typeface="微软雅黑" panose="020B0503020204020204" charset="-122"/>
                  <a:sym typeface="+mn-ea"/>
                </a:rPr>
                <a:t>研究现状</a:t>
              </a: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4</a:t>
            </a:fld>
            <a:endParaRPr lang="zh-CN" altLang="en-US"/>
          </a:p>
        </p:txBody>
      </p:sp>
      <p:sp>
        <p:nvSpPr>
          <p:cNvPr id="5" name="文本框 4"/>
          <p:cNvSpPr txBox="1"/>
          <p:nvPr/>
        </p:nvSpPr>
        <p:spPr>
          <a:xfrm>
            <a:off x="1992510" y="5340886"/>
            <a:ext cx="1005403" cy="338554"/>
          </a:xfrm>
          <a:prstGeom prst="rect">
            <a:avLst/>
          </a:prstGeom>
          <a:noFill/>
        </p:spPr>
        <p:txBody>
          <a:bodyPr wrap="none" rtlCol="0">
            <a:spAutoFit/>
          </a:bodyPr>
          <a:lstStyle/>
          <a:p>
            <a:pPr algn="l">
              <a:buClrTx/>
              <a:buSzTx/>
              <a:buFontTx/>
            </a:pPr>
            <a:r>
              <a:rPr lang="zh-CN" altLang="en-US" sz="1600" dirty="0" smtClean="0">
                <a:latin typeface="微软雅黑" panose="020B0503020204020204" charset="-122"/>
                <a:ea typeface="微软雅黑" panose="020B0503020204020204" charset="-122"/>
                <a:cs typeface="微软雅黑" panose="020B0503020204020204" charset="-122"/>
              </a:rPr>
              <a:t>人脸检测</a:t>
            </a:r>
            <a:endParaRPr lang="zh-CN" altLang="en-US" sz="1600" dirty="0">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nvSpPr>
        <p:spPr>
          <a:xfrm>
            <a:off x="8173620" y="5340886"/>
            <a:ext cx="1005403" cy="338554"/>
          </a:xfrm>
          <a:prstGeom prst="rect">
            <a:avLst/>
          </a:prstGeom>
          <a:noFill/>
        </p:spPr>
        <p:txBody>
          <a:bodyPr wrap="none" rtlCol="0">
            <a:spAutoFit/>
          </a:bodyPr>
          <a:lstStyle/>
          <a:p>
            <a:pPr algn="l">
              <a:buClrTx/>
              <a:buSzTx/>
              <a:buFontTx/>
            </a:pPr>
            <a:r>
              <a:rPr lang="zh-CN" altLang="en-US" sz="1600" dirty="0" smtClean="0">
                <a:latin typeface="微软雅黑" panose="020B0503020204020204" charset="-122"/>
                <a:ea typeface="微软雅黑" panose="020B0503020204020204" charset="-122"/>
                <a:cs typeface="微软雅黑" panose="020B0503020204020204" charset="-122"/>
              </a:rPr>
              <a:t>行人检测</a:t>
            </a: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075" y="1549854"/>
            <a:ext cx="4984750" cy="2534619"/>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965" y="1549855"/>
            <a:ext cx="4390714" cy="33097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部署演示</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40</a:t>
            </a:fld>
            <a:endParaRPr lang="zh-CN" altLang="en-US"/>
          </a:p>
        </p:txBody>
      </p:sp>
      <p:sp>
        <p:nvSpPr>
          <p:cNvPr id="16" name="TextBox 15"/>
          <p:cNvSpPr txBox="1"/>
          <p:nvPr/>
        </p:nvSpPr>
        <p:spPr>
          <a:xfrm>
            <a:off x="473710" y="891540"/>
            <a:ext cx="11305540" cy="411908"/>
          </a:xfrm>
          <a:prstGeom prst="rect">
            <a:avLst/>
          </a:prstGeom>
          <a:noFill/>
        </p:spPr>
        <p:txBody>
          <a:bodyPr wrap="square" rtlCol="0">
            <a:spAutoFit/>
          </a:bodyPr>
          <a:lstStyle/>
          <a:p>
            <a:pPr>
              <a:lnSpc>
                <a:spcPct val="150000"/>
              </a:lnSpc>
            </a:pPr>
            <a:r>
              <a:rPr lang="en-US" altLang="zh-CN" sz="1600" dirty="0" smtClean="0"/>
              <a:t>      </a:t>
            </a:r>
            <a:r>
              <a:rPr lang="zh-CN" altLang="en-US" sz="1600" dirty="0" smtClean="0"/>
              <a:t>人手检测离线推理演示结果</a:t>
            </a:r>
            <a:r>
              <a:rPr lang="en-US" altLang="zh-CN" sz="1600" dirty="0" smtClean="0"/>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1913435"/>
            <a:ext cx="10058400" cy="3317927"/>
          </a:xfrm>
          <a:prstGeom prst="rect">
            <a:avLst/>
          </a:prstGeom>
        </p:spPr>
      </p:pic>
    </p:spTree>
    <p:extLst>
      <p:ext uri="{BB962C8B-B14F-4D97-AF65-F5344CB8AC3E}">
        <p14:creationId xmlns:p14="http://schemas.microsoft.com/office/powerpoint/2010/main" val="1537059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部署演示</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41</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smtClean="0"/>
              <a:t>      </a:t>
            </a:r>
            <a:r>
              <a:rPr lang="zh-CN" altLang="en-US" sz="1600" dirty="0"/>
              <a:t>人脸</a:t>
            </a:r>
            <a:r>
              <a:rPr lang="zh-CN" altLang="en-US" sz="1600" dirty="0" smtClean="0"/>
              <a:t>检测离线推理演示结果</a:t>
            </a:r>
            <a:r>
              <a:rPr lang="en-US" altLang="zh-CN" sz="1600" dirty="0" smtClean="0"/>
              <a:t>:</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155633"/>
            <a:ext cx="10058400" cy="3075463"/>
          </a:xfrm>
          <a:prstGeom prst="rect">
            <a:avLst/>
          </a:prstGeom>
        </p:spPr>
      </p:pic>
    </p:spTree>
    <p:extLst>
      <p:ext uri="{BB962C8B-B14F-4D97-AF65-F5344CB8AC3E}">
        <p14:creationId xmlns:p14="http://schemas.microsoft.com/office/powerpoint/2010/main" val="429933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43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部署演示</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42</a:t>
            </a:fld>
            <a:endParaRPr lang="zh-CN" altLang="en-US"/>
          </a:p>
        </p:txBody>
      </p:sp>
      <p:sp>
        <p:nvSpPr>
          <p:cNvPr id="16" name="TextBox 15"/>
          <p:cNvSpPr txBox="1"/>
          <p:nvPr/>
        </p:nvSpPr>
        <p:spPr>
          <a:xfrm>
            <a:off x="473710" y="891540"/>
            <a:ext cx="11305540" cy="461665"/>
          </a:xfrm>
          <a:prstGeom prst="rect">
            <a:avLst/>
          </a:prstGeom>
          <a:noFill/>
        </p:spPr>
        <p:txBody>
          <a:bodyPr wrap="square" rtlCol="0">
            <a:spAutoFit/>
          </a:bodyPr>
          <a:lstStyle/>
          <a:p>
            <a:pPr>
              <a:lnSpc>
                <a:spcPct val="150000"/>
              </a:lnSpc>
            </a:pPr>
            <a:r>
              <a:rPr lang="en-US" altLang="zh-CN" sz="1600" dirty="0" smtClean="0"/>
              <a:t>      </a:t>
            </a:r>
            <a:r>
              <a:rPr lang="zh-CN" altLang="en-US" sz="1600" dirty="0"/>
              <a:t>人</a:t>
            </a:r>
            <a:r>
              <a:rPr lang="zh-CN" altLang="en-US" sz="1600" dirty="0" smtClean="0"/>
              <a:t>手检测和人脸检测在线推理演示结果</a:t>
            </a:r>
            <a:r>
              <a:rPr lang="en-US" altLang="zh-CN" sz="1600" dirty="0" smtClean="0"/>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727160"/>
            <a:ext cx="10058400" cy="3656713"/>
          </a:xfrm>
          <a:prstGeom prst="rect">
            <a:avLst/>
          </a:prstGeom>
        </p:spPr>
      </p:pic>
    </p:spTree>
    <p:extLst>
      <p:ext uri="{BB962C8B-B14F-4D97-AF65-F5344CB8AC3E}">
        <p14:creationId xmlns:p14="http://schemas.microsoft.com/office/powerpoint/2010/main" val="4029303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2319"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a:solidFill>
                    <a:schemeClr val="bg1"/>
                  </a:solidFill>
                  <a:latin typeface="微软雅黑" panose="020B0503020204020204" charset="-122"/>
                  <a:ea typeface="微软雅黑" panose="020B0503020204020204" charset="-122"/>
                  <a:sym typeface="+mn-ea"/>
                </a:rPr>
                <a:t>总结与展望</a:t>
              </a: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43</a:t>
            </a:fld>
            <a:endParaRPr lang="zh-CN" altLang="en-US"/>
          </a:p>
        </p:txBody>
      </p:sp>
      <p:sp>
        <p:nvSpPr>
          <p:cNvPr id="10" name="文本框 9"/>
          <p:cNvSpPr txBox="1"/>
          <p:nvPr/>
        </p:nvSpPr>
        <p:spPr>
          <a:xfrm>
            <a:off x="473710" y="1023620"/>
            <a:ext cx="11305540" cy="5816977"/>
          </a:xfrm>
          <a:prstGeom prst="rect">
            <a:avLst/>
          </a:prstGeom>
          <a:noFill/>
        </p:spPr>
        <p:txBody>
          <a:bodyPr wrap="square" rtlCol="0">
            <a:spAutoFit/>
          </a:bodyPr>
          <a:lstStyle/>
          <a:p>
            <a:pPr algn="l">
              <a:lnSpc>
                <a:spcPct val="200000"/>
              </a:lnSpc>
              <a:buClrTx/>
              <a:buSzTx/>
              <a:buFontTx/>
            </a:pPr>
            <a:r>
              <a:rPr lang="zh-CN" altLang="en-US" dirty="0" smtClean="0">
                <a:latin typeface="微软雅黑" panose="020B0503020204020204" charset="-122"/>
                <a:ea typeface="微软雅黑" panose="020B0503020204020204" charset="-122"/>
                <a:cs typeface="微软雅黑" panose="020B0503020204020204" charset="-122"/>
              </a:rPr>
              <a:t>总结</a:t>
            </a:r>
            <a:r>
              <a:rPr lang="en-US" altLang="zh-CN" dirty="0" smtClean="0">
                <a:latin typeface="微软雅黑" panose="020B0503020204020204" charset="-122"/>
                <a:ea typeface="微软雅黑" panose="020B0503020204020204" charset="-122"/>
                <a:cs typeface="微软雅黑" panose="020B0503020204020204" charset="-122"/>
              </a:rPr>
              <a:t>:</a:t>
            </a:r>
            <a:endParaRPr lang="en-US" dirty="0" smtClean="0">
              <a:latin typeface="微软雅黑" panose="020B0503020204020204" charset="-122"/>
              <a:ea typeface="微软雅黑" panose="020B0503020204020204" charset="-122"/>
              <a:cs typeface="微软雅黑" panose="020B0503020204020204" charset="-122"/>
            </a:endParaRPr>
          </a:p>
          <a:p>
            <a:pPr algn="l">
              <a:lnSpc>
                <a:spcPct val="200000"/>
              </a:lnSpc>
              <a:buClrTx/>
              <a:buSzTx/>
              <a:buFontTx/>
            </a:pPr>
            <a:r>
              <a:rPr lang="en-US" dirty="0" smtClean="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在墙计算资源平台上分别尝试复现使用通用检测网络和专用检测网络来实现人手检测和人脸检测任务。</a:t>
            </a:r>
            <a:endParaRPr lang="en-US" dirty="0" smtClean="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dirty="0" smtClean="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在弱计算资源平台上使用 </a:t>
            </a:r>
            <a:r>
              <a:rPr lang="en-US" altLang="zh-CN" dirty="0" smtClean="0">
                <a:latin typeface="微软雅黑" panose="020B0503020204020204" charset="-122"/>
                <a:ea typeface="微软雅黑" panose="020B0503020204020204" charset="-122"/>
                <a:cs typeface="微软雅黑" panose="020B0503020204020204" charset="-122"/>
              </a:rPr>
              <a:t>TensorRT </a:t>
            </a:r>
            <a:r>
              <a:rPr lang="zh-CN" altLang="en-US" dirty="0" smtClean="0">
                <a:latin typeface="微软雅黑" panose="020B0503020204020204" charset="-122"/>
                <a:ea typeface="微软雅黑" panose="020B0503020204020204" charset="-122"/>
                <a:cs typeface="微软雅黑" panose="020B0503020204020204" charset="-122"/>
              </a:rPr>
              <a:t>尝试部署了人手检测和人脸检测两个任务。</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200000"/>
              </a:lnSpc>
            </a:pPr>
            <a:r>
              <a:rPr lang="en-US" dirty="0" smtClean="0">
                <a:latin typeface="微软雅黑" panose="020B0503020204020204" charset="-122"/>
                <a:ea typeface="微软雅黑" panose="020B0503020204020204" charset="-122"/>
                <a:cs typeface="微软雅黑" panose="020B0503020204020204" charset="-122"/>
                <a:sym typeface="+mn-ea"/>
              </a:rPr>
              <a:t>● </a:t>
            </a:r>
            <a:r>
              <a:rPr lang="zh-CN" altLang="en-US" dirty="0" smtClean="0">
                <a:latin typeface="微软雅黑" panose="020B0503020204020204" charset="-122"/>
                <a:ea typeface="微软雅黑" panose="020B0503020204020204" charset="-122"/>
                <a:cs typeface="微软雅黑" panose="020B0503020204020204" charset="-122"/>
                <a:sym typeface="+mn-ea"/>
              </a:rPr>
              <a:t>通过引入深度可分离卷积并缩减网络规模</a:t>
            </a:r>
            <a:r>
              <a:rPr lang="en-US" altLang="zh-CN" dirty="0" smtClean="0">
                <a:latin typeface="微软雅黑" panose="020B0503020204020204" charset="-122"/>
                <a:ea typeface="微软雅黑" panose="020B0503020204020204" charset="-122"/>
                <a:cs typeface="微软雅黑" panose="020B0503020204020204" charset="-122"/>
                <a:sym typeface="+mn-ea"/>
              </a:rPr>
              <a:t>, </a:t>
            </a:r>
            <a:r>
              <a:rPr lang="zh-CN" altLang="en-US" dirty="0" smtClean="0">
                <a:latin typeface="微软雅黑" panose="020B0503020204020204" charset="-122"/>
                <a:ea typeface="微软雅黑" panose="020B0503020204020204" charset="-122"/>
                <a:cs typeface="微软雅黑" panose="020B0503020204020204" charset="-122"/>
                <a:sym typeface="+mn-ea"/>
              </a:rPr>
              <a:t>在有着一定精度下降的前提下</a:t>
            </a:r>
            <a:r>
              <a:rPr lang="en-US" altLang="zh-CN" dirty="0" smtClean="0">
                <a:latin typeface="微软雅黑" panose="020B0503020204020204" charset="-122"/>
                <a:ea typeface="微软雅黑" panose="020B0503020204020204" charset="-122"/>
                <a:cs typeface="微软雅黑" panose="020B0503020204020204" charset="-122"/>
                <a:sym typeface="+mn-ea"/>
              </a:rPr>
              <a:t>, </a:t>
            </a:r>
            <a:r>
              <a:rPr lang="zh-CN" altLang="en-US" dirty="0" smtClean="0">
                <a:latin typeface="微软雅黑" panose="020B0503020204020204" charset="-122"/>
                <a:ea typeface="微软雅黑" panose="020B0503020204020204" charset="-122"/>
                <a:cs typeface="微软雅黑" panose="020B0503020204020204" charset="-122"/>
                <a:sym typeface="+mn-ea"/>
              </a:rPr>
              <a:t>成功部署部分之前无法部署的模型。</a:t>
            </a:r>
            <a:endParaRPr lang="en-US" altLang="zh-CN" dirty="0" smtClean="0">
              <a:latin typeface="微软雅黑" panose="020B0503020204020204" charset="-122"/>
              <a:ea typeface="微软雅黑" panose="020B0503020204020204" charset="-122"/>
              <a:cs typeface="微软雅黑" panose="020B0503020204020204" charset="-122"/>
              <a:sym typeface="+mn-ea"/>
            </a:endParaRPr>
          </a:p>
          <a:p>
            <a:pPr>
              <a:lnSpc>
                <a:spcPct val="200000"/>
              </a:lnSpc>
            </a:pPr>
            <a:r>
              <a:rPr lang="en-US" altLang="zh-CN" dirty="0" smtClean="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通过知识蒸馏</a:t>
            </a:r>
            <a:r>
              <a:rPr lang="en-US" altLang="zh-CN" dirty="0" smtClean="0">
                <a:latin typeface="微软雅黑" panose="020B0503020204020204" charset="-122"/>
                <a:ea typeface="微软雅黑" panose="020B0503020204020204" charset="-122"/>
                <a:cs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rPr>
              <a:t>减少</a:t>
            </a:r>
            <a:r>
              <a:rPr lang="zh-CN" altLang="en-US" dirty="0" smtClean="0">
                <a:latin typeface="微软雅黑" panose="020B0503020204020204" charset="-122"/>
                <a:ea typeface="微软雅黑" panose="020B0503020204020204" charset="-122"/>
                <a:cs typeface="微软雅黑" panose="020B0503020204020204" charset="-122"/>
              </a:rPr>
              <a:t>了因为模型规模缩减带来的精度下降。</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dirty="0">
                <a:latin typeface="微软雅黑" panose="020B0503020204020204" charset="-122"/>
                <a:ea typeface="微软雅黑" panose="020B0503020204020204" charset="-122"/>
                <a:cs typeface="微软雅黑" panose="020B0503020204020204" charset="-122"/>
              </a:rPr>
              <a:t>展</a:t>
            </a:r>
            <a:r>
              <a:rPr lang="zh-CN" altLang="en-US" dirty="0" smtClean="0">
                <a:latin typeface="微软雅黑" panose="020B0503020204020204" charset="-122"/>
                <a:ea typeface="微软雅黑" panose="020B0503020204020204" charset="-122"/>
                <a:cs typeface="微软雅黑" panose="020B0503020204020204" charset="-122"/>
              </a:rPr>
              <a:t>望</a:t>
            </a:r>
            <a:r>
              <a:rPr lang="en-US" altLang="zh-CN" dirty="0" smtClean="0">
                <a:latin typeface="微软雅黑" panose="020B0503020204020204" charset="-122"/>
                <a:ea typeface="微软雅黑" panose="020B0503020204020204" charset="-122"/>
                <a:cs typeface="微软雅黑" panose="020B0503020204020204" charset="-122"/>
              </a:rPr>
              <a:t>:</a:t>
            </a:r>
          </a:p>
          <a:p>
            <a:pPr>
              <a:lnSpc>
                <a:spcPct val="200000"/>
              </a:lnSpc>
            </a:pPr>
            <a:r>
              <a:rPr lang="en-US" altLang="zh-CN" dirty="0" smtClean="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一方面在于如何在强计算资源上取得更高的性能</a:t>
            </a:r>
            <a:r>
              <a:rPr lang="en-US" altLang="zh-CN" dirty="0" smtClean="0">
                <a:latin typeface="微软雅黑" panose="020B0503020204020204" charset="-122"/>
                <a:ea typeface="微软雅黑" panose="020B0503020204020204" charset="-122"/>
                <a:cs typeface="微软雅黑" panose="020B0503020204020204" charset="-122"/>
              </a:rPr>
              <a:t>;</a:t>
            </a:r>
          </a:p>
          <a:p>
            <a:pPr>
              <a:lnSpc>
                <a:spcPct val="200000"/>
              </a:lnSpc>
            </a:pPr>
            <a:r>
              <a:rPr lang="en-US" altLang="zh-CN" dirty="0" smtClean="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一方面在于如何在弱计算资源平台上让模型缩减之后</a:t>
            </a:r>
            <a:r>
              <a:rPr lang="en-US" altLang="zh-CN" dirty="0" smtClean="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能够使得性能衰减减小到一定的范围</a:t>
            </a:r>
            <a:r>
              <a:rPr lang="en-US" altLang="zh-CN" dirty="0" smtClean="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甚至不下降</a:t>
            </a:r>
            <a:r>
              <a:rPr lang="en-US" altLang="zh-CN" dirty="0" smtClean="0">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a:p>
            <a:pPr algn="l">
              <a:lnSpc>
                <a:spcPct val="200000"/>
              </a:lnSpc>
              <a:buClrTx/>
              <a:buSzTx/>
              <a:buFontTx/>
            </a:pPr>
            <a:endParaRPr lang="zh-CN" altLang="en-US" dirty="0">
              <a:latin typeface="微软雅黑" panose="020B0503020204020204" charset="-122"/>
              <a:ea typeface="微软雅黑" panose="020B0503020204020204" charset="-122"/>
              <a:cs typeface="微软雅黑" panose="020B0503020204020204" charset="-122"/>
            </a:endParaRPr>
          </a:p>
          <a:p>
            <a:pPr algn="l">
              <a:lnSpc>
                <a:spcPct val="200000"/>
              </a:lnSpc>
              <a:buClrTx/>
              <a:buSzTx/>
              <a:buFontTx/>
            </a:pP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5172"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pc="75" dirty="0">
                  <a:solidFill>
                    <a:schemeClr val="bg1"/>
                  </a:solidFill>
                  <a:latin typeface="微软雅黑" panose="020B0503020204020204" charset="-122"/>
                  <a:ea typeface="微软雅黑" panose="020B0503020204020204" charset="-122"/>
                  <a:sym typeface="+mn-ea"/>
                </a:rPr>
                <a:t>CONFERENCES/THANKS</a:t>
              </a: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44</a:t>
            </a:fld>
            <a:endParaRPr lang="zh-CN" altLang="en-US"/>
          </a:p>
        </p:txBody>
      </p:sp>
      <p:sp>
        <p:nvSpPr>
          <p:cNvPr id="4" name="文本框 3"/>
          <p:cNvSpPr txBox="1"/>
          <p:nvPr/>
        </p:nvSpPr>
        <p:spPr>
          <a:xfrm>
            <a:off x="473710" y="1535467"/>
            <a:ext cx="11306175" cy="1487780"/>
          </a:xfrm>
          <a:prstGeom prst="rect">
            <a:avLst/>
          </a:prstGeom>
          <a:noFill/>
        </p:spPr>
        <p:txBody>
          <a:bodyPr wrap="square" rtlCol="0">
            <a:spAutoFit/>
          </a:bodyPr>
          <a:lstStyle/>
          <a:p>
            <a:pPr>
              <a:lnSpc>
                <a:spcPct val="200000"/>
              </a:lnSpc>
            </a:pPr>
            <a:r>
              <a:rPr lang="en-US" altLang="zh-CN" sz="1600" dirty="0" smtClean="0"/>
              <a:t>     </a:t>
            </a:r>
            <a:r>
              <a:rPr lang="zh-CN" altLang="zh-CN" sz="1600" dirty="0" smtClean="0"/>
              <a:t>感</a:t>
            </a:r>
            <a:r>
              <a:rPr lang="zh-CN" altLang="zh-CN" sz="1600" dirty="0"/>
              <a:t>谢商汤科技 </a:t>
            </a:r>
            <a:r>
              <a:rPr lang="en-US" altLang="zh-CN" sz="1600" dirty="0"/>
              <a:t>openmmlab </a:t>
            </a:r>
            <a:r>
              <a:rPr lang="zh-CN" altLang="zh-CN" sz="1600" dirty="0"/>
              <a:t>团队提供强计算资源平台</a:t>
            </a:r>
            <a:r>
              <a:rPr lang="en-US" altLang="zh-CN" sz="1600" dirty="0"/>
              <a:t>, </a:t>
            </a:r>
            <a:r>
              <a:rPr lang="zh-CN" altLang="zh-CN" sz="1600" dirty="0"/>
              <a:t>感谢高学老师对我在基于深度学习的计算机视觉相关技术上的指导</a:t>
            </a:r>
            <a:r>
              <a:rPr lang="en-US" altLang="zh-CN" sz="1600" dirty="0"/>
              <a:t>, </a:t>
            </a:r>
            <a:r>
              <a:rPr lang="zh-CN" altLang="zh-CN" sz="1600" dirty="0"/>
              <a:t>感谢李磊老师提供的一些关于模型部署</a:t>
            </a:r>
            <a:r>
              <a:rPr lang="en-US" altLang="zh-CN" sz="1600" dirty="0"/>
              <a:t>, </a:t>
            </a:r>
            <a:r>
              <a:rPr lang="zh-CN" altLang="zh-CN" sz="1600" dirty="0"/>
              <a:t>模型压缩的经验</a:t>
            </a:r>
            <a:r>
              <a:rPr lang="en-US" altLang="zh-CN" sz="1600" dirty="0"/>
              <a:t>, </a:t>
            </a:r>
            <a:r>
              <a:rPr lang="zh-CN" altLang="zh-CN" sz="1600" dirty="0"/>
              <a:t>以及李磊老师所提供的 </a:t>
            </a:r>
            <a:r>
              <a:rPr lang="en-US" altLang="zh-CN" sz="1600" dirty="0"/>
              <a:t>Jetson Nano </a:t>
            </a:r>
            <a:r>
              <a:rPr lang="zh-CN" altLang="zh-CN" sz="1600" dirty="0"/>
              <a:t>设备</a:t>
            </a:r>
            <a:r>
              <a:rPr lang="en-US" altLang="zh-CN" sz="1600" dirty="0"/>
              <a:t>, </a:t>
            </a:r>
            <a:r>
              <a:rPr lang="zh-CN" altLang="zh-CN" sz="1600" dirty="0"/>
              <a:t>感谢各位在我毕设过程中提供帮助的</a:t>
            </a:r>
            <a:r>
              <a:rPr lang="zh-CN" altLang="zh-CN" sz="1600" dirty="0" smtClean="0"/>
              <a:t>人</a:t>
            </a:r>
            <a:r>
              <a:rPr lang="en-US" altLang="zh-CN" sz="1600" dirty="0" smtClean="0"/>
              <a:t>, </a:t>
            </a:r>
            <a:r>
              <a:rPr lang="zh-CN" altLang="en-US" sz="1600" dirty="0" smtClean="0"/>
              <a:t>同时也感谢本科阶段有指导过我的各位老师</a:t>
            </a:r>
            <a:r>
              <a:rPr lang="en-US" altLang="zh-CN" sz="1600" dirty="0" smtClean="0"/>
              <a:t>, </a:t>
            </a:r>
            <a:r>
              <a:rPr lang="zh-CN" altLang="en-US" sz="1600" dirty="0" smtClean="0"/>
              <a:t>同时也感谢在座各位耐心倾听我的答辩评委老师们。</a:t>
            </a:r>
            <a:endParaRPr lang="zh-CN"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2810"/>
            <a:chOff x="755" y="-323"/>
            <a:chExt cx="17805" cy="1406"/>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a:solidFill>
                    <a:schemeClr val="bg1"/>
                  </a:solidFill>
                  <a:latin typeface="微软雅黑" panose="020B0503020204020204" charset="-122"/>
                  <a:ea typeface="微软雅黑" panose="020B0503020204020204" charset="-122"/>
                  <a:sym typeface="+mn-ea"/>
                </a:rPr>
                <a:t>卷</a:t>
              </a:r>
              <a:r>
                <a:rPr lang="zh-CN" altLang="en-US" spc="75" dirty="0" smtClean="0">
                  <a:solidFill>
                    <a:schemeClr val="bg1"/>
                  </a:solidFill>
                  <a:latin typeface="微软雅黑" panose="020B0503020204020204" charset="-122"/>
                  <a:ea typeface="微软雅黑" panose="020B0503020204020204" charset="-122"/>
                  <a:sym typeface="+mn-ea"/>
                </a:rPr>
                <a:t>积神经网络</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5</a:t>
            </a:fld>
            <a:endParaRPr lang="zh-CN" altLang="en-US"/>
          </a:p>
        </p:txBody>
      </p:sp>
      <p:sp>
        <p:nvSpPr>
          <p:cNvPr id="21" name="文本框 9"/>
          <p:cNvSpPr txBox="1"/>
          <p:nvPr/>
        </p:nvSpPr>
        <p:spPr>
          <a:xfrm>
            <a:off x="473710" y="1023620"/>
            <a:ext cx="1707519" cy="4154984"/>
          </a:xfrm>
          <a:prstGeom prst="rect">
            <a:avLst/>
          </a:prstGeom>
          <a:noFill/>
        </p:spPr>
        <p:txBody>
          <a:bodyPr wrap="none" rtlCol="0">
            <a:spAutoFit/>
          </a:bodyPr>
          <a:lstStyle/>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卷积</a:t>
            </a:r>
            <a:endParaRPr 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池化</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激活函数</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smtClean="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全连接层</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批正则化</a:t>
            </a:r>
            <a:endParaRPr lang="zh-CN" altLang="en-US" sz="2400" dirty="0">
              <a:latin typeface="微软雅黑" panose="020B0503020204020204" charset="-122"/>
              <a:ea typeface="微软雅黑" panose="020B0503020204020204" charset="-122"/>
              <a:cs typeface="微软雅黑" panose="020B0503020204020204" charset="-122"/>
            </a:endParaRPr>
          </a:p>
          <a:p>
            <a:pPr algn="l">
              <a:buClrTx/>
              <a:buSzTx/>
              <a:buFontTx/>
            </a:pPr>
            <a:endParaRPr lang="en-US" sz="2400" dirty="0">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en-US"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smtClean="0">
                <a:latin typeface="微软雅黑" panose="020B0503020204020204" charset="-122"/>
                <a:ea typeface="微软雅黑" panose="020B0503020204020204" charset="-122"/>
                <a:cs typeface="微软雅黑" panose="020B0503020204020204" charset="-122"/>
                <a:sym typeface="+mn-ea"/>
              </a:rPr>
              <a:t>特征提取</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卷积</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8" name="TextBox 7"/>
          <p:cNvSpPr txBox="1"/>
          <p:nvPr/>
        </p:nvSpPr>
        <p:spPr>
          <a:xfrm>
            <a:off x="473710" y="878324"/>
            <a:ext cx="11305540" cy="1282787"/>
          </a:xfrm>
          <a:prstGeom prst="rect">
            <a:avLst/>
          </a:prstGeom>
          <a:noFill/>
        </p:spPr>
        <p:txBody>
          <a:bodyPr wrap="square" rtlCol="0">
            <a:spAutoFit/>
          </a:bodyPr>
          <a:lstStyle/>
          <a:p>
            <a:pPr>
              <a:lnSpc>
                <a:spcPct val="150000"/>
              </a:lnSpc>
            </a:pPr>
            <a:r>
              <a:rPr lang="zh-CN" altLang="en-US" dirty="0" smtClean="0"/>
              <a:t>      卷积是卷积神经网络中重要的算子</a:t>
            </a:r>
            <a:r>
              <a:rPr lang="en-US" altLang="zh-CN" dirty="0" smtClean="0"/>
              <a:t>, </a:t>
            </a:r>
            <a:r>
              <a:rPr lang="zh-CN" altLang="en-US" dirty="0" smtClean="0"/>
              <a:t>其主要功能在于通过一个卷积核大小的感受域来滑动</a:t>
            </a:r>
            <a:r>
              <a:rPr lang="zh-CN" altLang="en-US" dirty="0"/>
              <a:t>计</a:t>
            </a:r>
            <a:r>
              <a:rPr lang="zh-CN" altLang="en-US" dirty="0" smtClean="0"/>
              <a:t>算信息</a:t>
            </a:r>
            <a:r>
              <a:rPr lang="en-US" altLang="zh-CN" dirty="0" smtClean="0"/>
              <a:t>, </a:t>
            </a:r>
            <a:r>
              <a:rPr lang="zh-CN" altLang="en-US" dirty="0" smtClean="0"/>
              <a:t>卷积首先采样出一个卷积核大小的像素点矩阵</a:t>
            </a:r>
            <a:r>
              <a:rPr lang="en-US" altLang="zh-CN" dirty="0" smtClean="0"/>
              <a:t>, </a:t>
            </a:r>
            <a:r>
              <a:rPr lang="zh-CN" altLang="en-US" dirty="0" smtClean="0"/>
              <a:t>而后让其与卷积核做矩阵乘法</a:t>
            </a:r>
            <a:r>
              <a:rPr lang="en-US" altLang="zh-CN" dirty="0" smtClean="0"/>
              <a:t>, </a:t>
            </a:r>
            <a:r>
              <a:rPr lang="zh-CN" altLang="en-US" dirty="0" smtClean="0"/>
              <a:t>而后再不断滑动卷积核</a:t>
            </a:r>
            <a:r>
              <a:rPr lang="en-US" altLang="zh-CN" dirty="0" smtClean="0"/>
              <a:t>, </a:t>
            </a:r>
            <a:r>
              <a:rPr lang="zh-CN" altLang="en-US" dirty="0" smtClean="0"/>
              <a:t>不断进行采样</a:t>
            </a:r>
            <a:r>
              <a:rPr lang="en-US" altLang="zh-CN" dirty="0" smtClean="0"/>
              <a:t>:</a:t>
            </a:r>
          </a:p>
          <a:p>
            <a:pPr>
              <a:lnSpc>
                <a:spcPct val="150000"/>
              </a:lnSpc>
            </a:pPr>
            <a:endParaRPr lang="zh-CN" altLang="en-US"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0442" y="2458406"/>
            <a:ext cx="5810250" cy="3350885"/>
          </a:xfrm>
          <a:prstGeom prst="rect">
            <a:avLst/>
          </a:prstGeom>
        </p:spPr>
      </p:pic>
      <mc:AlternateContent xmlns:mc="http://schemas.openxmlformats.org/markup-compatibility/2006">
        <mc:Choice xmlns:a14="http://schemas.microsoft.com/office/drawing/2010/main" Requires="a14">
          <p:sp>
            <p:nvSpPr>
              <p:cNvPr id="11" name="TextBox 10"/>
              <p:cNvSpPr txBox="1"/>
              <p:nvPr/>
            </p:nvSpPr>
            <p:spPr>
              <a:xfrm>
                <a:off x="473075" y="2895600"/>
                <a:ext cx="5063374" cy="1521891"/>
              </a:xfrm>
              <a:prstGeom prst="rect">
                <a:avLst/>
              </a:prstGeom>
              <a:noFill/>
            </p:spPr>
            <p:txBody>
              <a:bodyPr wrap="none" rtlCol="0">
                <a:spAutoFit/>
              </a:bodyPr>
              <a:lstStyle/>
              <a:p>
                <a:r>
                  <a:rPr lang="zh-CN" altLang="en-US" dirty="0" smtClean="0"/>
                  <a:t>卷积的前向传播公式</a:t>
                </a:r>
                <a:r>
                  <a:rPr lang="en-US" altLang="zh-CN" dirty="0" smtClean="0"/>
                  <a:t>:</a:t>
                </a:r>
              </a:p>
              <a:p>
                <a:endParaRPr lang="en-US" altLang="zh-CN" dirty="0"/>
              </a:p>
              <a:p>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𝑂</m:t>
                          </m:r>
                        </m:e>
                        <m:sub>
                          <m:r>
                            <a:rPr lang="en-US" altLang="zh-CN"/>
                            <m:t>(</m:t>
                          </m:r>
                          <m:r>
                            <a:rPr lang="en-US" altLang="zh-CN" i="1"/>
                            <m:t>𝑖</m:t>
                          </m:r>
                          <m:r>
                            <a:rPr lang="en-US" altLang="zh-CN"/>
                            <m:t>,</m:t>
                          </m:r>
                          <m:r>
                            <a:rPr lang="en-US" altLang="zh-CN" i="1"/>
                            <m:t>𝑗</m:t>
                          </m:r>
                          <m:r>
                            <a:rPr lang="en-US" altLang="zh-CN"/>
                            <m:t>,</m:t>
                          </m:r>
                          <m:r>
                            <a:rPr lang="en-US" altLang="zh-CN" i="1"/>
                            <m:t>𝑘</m:t>
                          </m:r>
                          <m:r>
                            <a:rPr lang="en-US" altLang="zh-CN"/>
                            <m:t>)</m:t>
                          </m:r>
                        </m:sub>
                      </m:sSub>
                      <m:r>
                        <a:rPr lang="en-US" altLang="zh-CN"/>
                        <m:t>=</m:t>
                      </m:r>
                      <m:nary>
                        <m:naryPr>
                          <m:chr m:val="∑"/>
                          <m:limLoc m:val="undOvr"/>
                          <m:ctrlPr>
                            <a:rPr lang="zh-CN" altLang="zh-CN" i="1"/>
                          </m:ctrlPr>
                        </m:naryPr>
                        <m:sub>
                          <m:r>
                            <a:rPr lang="en-US" altLang="zh-CN" i="1"/>
                            <m:t>𝑐</m:t>
                          </m:r>
                        </m:sub>
                        <m:sup>
                          <m:sSub>
                            <m:sSubPr>
                              <m:ctrlPr>
                                <a:rPr lang="zh-CN" altLang="zh-CN" i="1"/>
                              </m:ctrlPr>
                            </m:sSubPr>
                            <m:e>
                              <m:r>
                                <a:rPr lang="en-US" altLang="zh-CN" i="1"/>
                                <m:t>𝐶</m:t>
                              </m:r>
                            </m:e>
                            <m:sub>
                              <m:r>
                                <a:rPr lang="en-US" altLang="zh-CN" i="1"/>
                                <m:t>𝑖𝑛</m:t>
                              </m:r>
                            </m:sub>
                          </m:sSub>
                        </m:sup>
                        <m:e>
                          <m:nary>
                            <m:naryPr>
                              <m:chr m:val="∑"/>
                              <m:limLoc m:val="undOvr"/>
                              <m:ctrlPr>
                                <a:rPr lang="zh-CN" altLang="zh-CN" i="1"/>
                              </m:ctrlPr>
                            </m:naryPr>
                            <m:sub>
                              <m:sSup>
                                <m:sSupPr>
                                  <m:ctrlPr>
                                    <a:rPr lang="zh-CN" altLang="zh-CN" i="1"/>
                                  </m:ctrlPr>
                                </m:sSupPr>
                                <m:e>
                                  <m:r>
                                    <a:rPr lang="en-US" altLang="zh-CN" i="1"/>
                                    <m:t>𝑖</m:t>
                                  </m:r>
                                </m:e>
                                <m:sup>
                                  <m:r>
                                    <a:rPr lang="en-US" altLang="zh-CN" i="1"/>
                                    <m:t>′</m:t>
                                  </m:r>
                                </m:sup>
                              </m:sSup>
                            </m:sub>
                            <m:sup>
                              <m:r>
                                <a:rPr lang="en-US" altLang="zh-CN" i="1"/>
                                <m:t>𝑆</m:t>
                              </m:r>
                            </m:sup>
                            <m:e>
                              <m:nary>
                                <m:naryPr>
                                  <m:chr m:val="∑"/>
                                  <m:limLoc m:val="undOvr"/>
                                  <m:ctrlPr>
                                    <a:rPr lang="zh-CN" altLang="zh-CN" i="1"/>
                                  </m:ctrlPr>
                                </m:naryPr>
                                <m:sub>
                                  <m:sSup>
                                    <m:sSupPr>
                                      <m:ctrlPr>
                                        <a:rPr lang="zh-CN" altLang="zh-CN" i="1"/>
                                      </m:ctrlPr>
                                    </m:sSupPr>
                                    <m:e>
                                      <m:r>
                                        <a:rPr lang="en-US" altLang="zh-CN" i="1"/>
                                        <m:t>𝑗</m:t>
                                      </m:r>
                                    </m:e>
                                    <m:sup>
                                      <m:r>
                                        <a:rPr lang="en-US" altLang="zh-CN" i="1"/>
                                        <m:t>′</m:t>
                                      </m:r>
                                    </m:sup>
                                  </m:sSup>
                                </m:sub>
                                <m:sup>
                                  <m:r>
                                    <a:rPr lang="en-US" altLang="zh-CN" i="1"/>
                                    <m:t>𝑆</m:t>
                                  </m:r>
                                </m:sup>
                                <m:e>
                                  <m:sSub>
                                    <m:sSubPr>
                                      <m:ctrlPr>
                                        <a:rPr lang="zh-CN" altLang="zh-CN" i="1"/>
                                      </m:ctrlPr>
                                    </m:sSubPr>
                                    <m:e>
                                      <m:r>
                                        <a:rPr lang="en-US" altLang="zh-CN" i="1"/>
                                        <m:t>𝑘</m:t>
                                      </m:r>
                                    </m:e>
                                    <m:sub>
                                      <m:sSup>
                                        <m:sSupPr>
                                          <m:ctrlPr>
                                            <a:rPr lang="zh-CN" altLang="zh-CN" i="1"/>
                                          </m:ctrlPr>
                                        </m:sSupPr>
                                        <m:e>
                                          <m:r>
                                            <a:rPr lang="en-US" altLang="zh-CN"/>
                                            <m:t>(</m:t>
                                          </m:r>
                                          <m:r>
                                            <a:rPr lang="en-US" altLang="zh-CN" i="1"/>
                                            <m:t>𝑖</m:t>
                                          </m:r>
                                        </m:e>
                                        <m:sup>
                                          <m:r>
                                            <a:rPr lang="en-US" altLang="zh-CN" i="1"/>
                                            <m:t>′</m:t>
                                          </m:r>
                                        </m:sup>
                                      </m:sSup>
                                      <m:r>
                                        <a:rPr lang="en-US" altLang="zh-CN"/>
                                        <m:t>,</m:t>
                                      </m:r>
                                      <m:sSup>
                                        <m:sSupPr>
                                          <m:ctrlPr>
                                            <a:rPr lang="zh-CN" altLang="zh-CN" i="1"/>
                                          </m:ctrlPr>
                                        </m:sSupPr>
                                        <m:e>
                                          <m:r>
                                            <a:rPr lang="en-US" altLang="zh-CN" i="1"/>
                                            <m:t>𝑗</m:t>
                                          </m:r>
                                        </m:e>
                                        <m:sup>
                                          <m:r>
                                            <a:rPr lang="en-US" altLang="zh-CN" i="1"/>
                                            <m:t>′</m:t>
                                          </m:r>
                                        </m:sup>
                                      </m:sSup>
                                      <m:r>
                                        <a:rPr lang="en-US" altLang="zh-CN"/>
                                        <m:t>,</m:t>
                                      </m:r>
                                      <m:r>
                                        <a:rPr lang="en-US" altLang="zh-CN" i="1"/>
                                        <m:t>𝑐</m:t>
                                      </m:r>
                                      <m:r>
                                        <a:rPr lang="en-US" altLang="zh-CN"/>
                                        <m:t>,  </m:t>
                                      </m:r>
                                      <m:r>
                                        <a:rPr lang="en-US" altLang="zh-CN" i="1"/>
                                        <m:t>𝑘</m:t>
                                      </m:r>
                                      <m:r>
                                        <a:rPr lang="en-US" altLang="zh-CN"/>
                                        <m:t>)</m:t>
                                      </m:r>
                                    </m:sub>
                                  </m:sSub>
                                  <m:r>
                                    <a:rPr lang="en-US" altLang="zh-CN" i="1"/>
                                    <m:t>∗</m:t>
                                  </m:r>
                                  <m:sSub>
                                    <m:sSubPr>
                                      <m:ctrlPr>
                                        <a:rPr lang="zh-CN" altLang="zh-CN" i="1"/>
                                      </m:ctrlPr>
                                    </m:sSubPr>
                                    <m:e>
                                      <m:r>
                                        <a:rPr lang="en-US" altLang="zh-CN" i="1"/>
                                        <m:t>𝐼</m:t>
                                      </m:r>
                                    </m:e>
                                    <m:sub>
                                      <m:d>
                                        <m:dPr>
                                          <m:ctrlPr>
                                            <a:rPr lang="zh-CN" altLang="zh-CN" i="1"/>
                                          </m:ctrlPr>
                                        </m:dPr>
                                        <m:e>
                                          <m:r>
                                            <a:rPr lang="en-US" altLang="zh-CN" i="1"/>
                                            <m:t>𝑖</m:t>
                                          </m:r>
                                          <m:r>
                                            <a:rPr lang="en-US" altLang="zh-CN" i="1"/>
                                            <m:t>−</m:t>
                                          </m:r>
                                          <m:f>
                                            <m:fPr>
                                              <m:ctrlPr>
                                                <a:rPr lang="zh-CN" altLang="zh-CN" i="1"/>
                                              </m:ctrlPr>
                                            </m:fPr>
                                            <m:num>
                                              <m:r>
                                                <a:rPr lang="en-US" altLang="zh-CN" i="1"/>
                                                <m:t>𝑆</m:t>
                                              </m:r>
                                              <m:r>
                                                <a:rPr lang="en-US" altLang="zh-CN"/>
                                                <m:t>+1</m:t>
                                              </m:r>
                                            </m:num>
                                            <m:den>
                                              <m:r>
                                                <a:rPr lang="en-US" altLang="zh-CN"/>
                                                <m:t>2</m:t>
                                              </m:r>
                                            </m:den>
                                          </m:f>
                                          <m:r>
                                            <a:rPr lang="en-US" altLang="zh-CN"/>
                                            <m:t>+</m:t>
                                          </m:r>
                                          <m:sSup>
                                            <m:sSupPr>
                                              <m:ctrlPr>
                                                <a:rPr lang="zh-CN" altLang="zh-CN" i="1"/>
                                              </m:ctrlPr>
                                            </m:sSupPr>
                                            <m:e>
                                              <m:r>
                                                <a:rPr lang="en-US" altLang="zh-CN" i="1"/>
                                                <m:t>𝑖</m:t>
                                              </m:r>
                                            </m:e>
                                            <m:sup>
                                              <m:r>
                                                <a:rPr lang="en-US" altLang="zh-CN" i="1"/>
                                                <m:t>′</m:t>
                                              </m:r>
                                            </m:sup>
                                          </m:sSup>
                                          <m:r>
                                            <a:rPr lang="en-US" altLang="zh-CN"/>
                                            <m:t>, </m:t>
                                          </m:r>
                                          <m:r>
                                            <a:rPr lang="en-US" altLang="zh-CN" i="1"/>
                                            <m:t>𝑗</m:t>
                                          </m:r>
                                          <m:r>
                                            <a:rPr lang="en-US" altLang="zh-CN" i="1"/>
                                            <m:t>−</m:t>
                                          </m:r>
                                          <m:f>
                                            <m:fPr>
                                              <m:ctrlPr>
                                                <a:rPr lang="zh-CN" altLang="zh-CN" i="1"/>
                                              </m:ctrlPr>
                                            </m:fPr>
                                            <m:num>
                                              <m:r>
                                                <a:rPr lang="en-US" altLang="zh-CN" i="1"/>
                                                <m:t>𝑆</m:t>
                                              </m:r>
                                              <m:r>
                                                <a:rPr lang="en-US" altLang="zh-CN"/>
                                                <m:t>+1</m:t>
                                              </m:r>
                                            </m:num>
                                            <m:den>
                                              <m:r>
                                                <a:rPr lang="en-US" altLang="zh-CN"/>
                                                <m:t>2</m:t>
                                              </m:r>
                                            </m:den>
                                          </m:f>
                                          <m:r>
                                            <a:rPr lang="en-US" altLang="zh-CN"/>
                                            <m:t>+</m:t>
                                          </m:r>
                                          <m:sSup>
                                            <m:sSupPr>
                                              <m:ctrlPr>
                                                <a:rPr lang="zh-CN" altLang="zh-CN" i="1"/>
                                              </m:ctrlPr>
                                            </m:sSupPr>
                                            <m:e>
                                              <m:r>
                                                <a:rPr lang="en-US" altLang="zh-CN" i="1"/>
                                                <m:t>𝑗</m:t>
                                              </m:r>
                                            </m:e>
                                            <m:sup>
                                              <m:r>
                                                <a:rPr lang="en-US" altLang="zh-CN" i="1"/>
                                                <m:t>′</m:t>
                                              </m:r>
                                            </m:sup>
                                          </m:sSup>
                                          <m:r>
                                            <a:rPr lang="en-US" altLang="zh-CN"/>
                                            <m:t>, </m:t>
                                          </m:r>
                                          <m:r>
                                            <a:rPr lang="en-US" altLang="zh-CN" i="1"/>
                                            <m:t>𝑐</m:t>
                                          </m:r>
                                        </m:e>
                                      </m:d>
                                    </m:sub>
                                  </m:sSub>
                                </m:e>
                              </m:nary>
                            </m:e>
                          </m:nary>
                        </m:e>
                      </m:nary>
                    </m:oMath>
                  </m:oMathPara>
                </a14:m>
                <a:endParaRPr lang="zh-CN" alt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73075" y="2895600"/>
                <a:ext cx="5063374" cy="1521891"/>
              </a:xfrm>
              <a:prstGeom prst="rect">
                <a:avLst/>
              </a:prstGeom>
              <a:blipFill rotWithShape="1">
                <a:blip r:embed="rId5"/>
                <a:stretch>
                  <a:fillRect l="-1084" t="-280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dirty="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a:solidFill>
                    <a:schemeClr val="bg1"/>
                  </a:solidFill>
                  <a:latin typeface="微软雅黑" panose="020B0503020204020204" charset="-122"/>
                  <a:ea typeface="微软雅黑" panose="020B0503020204020204" charset="-122"/>
                  <a:sym typeface="+mn-ea"/>
                </a:rPr>
                <a:t>梯</a:t>
              </a:r>
              <a:r>
                <a:rPr lang="zh-CN" altLang="en-US" spc="75" dirty="0" smtClean="0">
                  <a:solidFill>
                    <a:schemeClr val="bg1"/>
                  </a:solidFill>
                  <a:latin typeface="微软雅黑" panose="020B0503020204020204" charset="-122"/>
                  <a:ea typeface="微软雅黑" panose="020B0503020204020204" charset="-122"/>
                  <a:sym typeface="+mn-ea"/>
                </a:rPr>
                <a:t>度下降法</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8" name="TextBox 7"/>
          <p:cNvSpPr txBox="1"/>
          <p:nvPr/>
        </p:nvSpPr>
        <p:spPr>
          <a:xfrm>
            <a:off x="473710" y="891540"/>
            <a:ext cx="11305540" cy="2585323"/>
          </a:xfrm>
          <a:prstGeom prst="rect">
            <a:avLst/>
          </a:prstGeom>
          <a:noFill/>
        </p:spPr>
        <p:txBody>
          <a:bodyPr wrap="square" rtlCol="0">
            <a:spAutoFit/>
          </a:bodyPr>
          <a:lstStyle/>
          <a:p>
            <a:pPr>
              <a:lnSpc>
                <a:spcPct val="150000"/>
              </a:lnSpc>
            </a:pPr>
            <a:r>
              <a:rPr lang="en-US" altLang="zh-CN" dirty="0" smtClean="0"/>
              <a:t>      </a:t>
            </a:r>
            <a:r>
              <a:rPr lang="zh-CN" altLang="zh-CN" dirty="0" smtClean="0"/>
              <a:t>卷</a:t>
            </a:r>
            <a:r>
              <a:rPr lang="zh-CN" altLang="zh-CN" dirty="0"/>
              <a:t>积是卷积神经网络中的构成</a:t>
            </a:r>
            <a:r>
              <a:rPr lang="x-none" altLang="zh-CN" dirty="0"/>
              <a:t>, </a:t>
            </a:r>
            <a:r>
              <a:rPr lang="zh-CN" altLang="zh-CN" dirty="0"/>
              <a:t>而卷积神经网络是一种深度学习模型</a:t>
            </a:r>
            <a:r>
              <a:rPr lang="x-none" altLang="zh-CN" dirty="0"/>
              <a:t>, </a:t>
            </a:r>
            <a:r>
              <a:rPr lang="zh-CN" altLang="zh-CN" dirty="0"/>
              <a:t>这个模型可以看作</a:t>
            </a:r>
            <a:r>
              <a:rPr lang="zh-CN" altLang="zh-CN" dirty="0" smtClean="0"/>
              <a:t>是</a:t>
            </a:r>
            <a:r>
              <a:rPr lang="zh-CN" altLang="en-US" dirty="0"/>
              <a:t>一</a:t>
            </a:r>
            <a:r>
              <a:rPr lang="zh-CN" altLang="en-US" dirty="0" smtClean="0"/>
              <a:t>个</a:t>
            </a:r>
            <a:r>
              <a:rPr lang="zh-CN" altLang="zh-CN" dirty="0" smtClean="0"/>
              <a:t>能</a:t>
            </a:r>
            <a:r>
              <a:rPr lang="zh-CN" altLang="zh-CN" dirty="0"/>
              <a:t>够完成从输入空间映射到输出空间</a:t>
            </a:r>
            <a:r>
              <a:rPr lang="zh-CN" altLang="zh-CN" dirty="0" smtClean="0"/>
              <a:t>的</a:t>
            </a:r>
            <a:r>
              <a:rPr lang="zh-CN" altLang="en-US" dirty="0"/>
              <a:t>映射</a:t>
            </a:r>
            <a:r>
              <a:rPr lang="x-none" altLang="zh-CN" dirty="0" smtClean="0"/>
              <a:t>, </a:t>
            </a:r>
            <a:r>
              <a:rPr lang="zh-CN" altLang="zh-CN" dirty="0"/>
              <a:t>而由于这</a:t>
            </a:r>
            <a:r>
              <a:rPr lang="zh-CN" altLang="zh-CN" dirty="0" smtClean="0"/>
              <a:t>一</a:t>
            </a:r>
            <a:r>
              <a:rPr lang="zh-CN" altLang="en-US" dirty="0"/>
              <a:t>映射</a:t>
            </a:r>
            <a:r>
              <a:rPr lang="zh-CN" altLang="zh-CN" dirty="0" smtClean="0"/>
              <a:t>过</a:t>
            </a:r>
            <a:r>
              <a:rPr lang="zh-CN" altLang="zh-CN" dirty="0"/>
              <a:t>于复杂</a:t>
            </a:r>
            <a:r>
              <a:rPr lang="x-none" altLang="zh-CN" dirty="0"/>
              <a:t>, </a:t>
            </a:r>
            <a:r>
              <a:rPr lang="zh-CN" altLang="zh-CN" dirty="0"/>
              <a:t>我们只好通过堆砌基本算子</a:t>
            </a:r>
            <a:r>
              <a:rPr lang="x-none" altLang="zh-CN" dirty="0"/>
              <a:t> (</a:t>
            </a:r>
            <a:r>
              <a:rPr lang="zh-CN" altLang="zh-CN" dirty="0"/>
              <a:t>卷积</a:t>
            </a:r>
            <a:r>
              <a:rPr lang="x-none" altLang="zh-CN" dirty="0"/>
              <a:t>) </a:t>
            </a:r>
            <a:r>
              <a:rPr lang="zh-CN" altLang="zh-CN" dirty="0"/>
              <a:t>来模拟这</a:t>
            </a:r>
            <a:r>
              <a:rPr lang="zh-CN" altLang="zh-CN" dirty="0" smtClean="0"/>
              <a:t>个</a:t>
            </a:r>
            <a:r>
              <a:rPr lang="zh-CN" altLang="en-US" dirty="0"/>
              <a:t>映射</a:t>
            </a:r>
            <a:r>
              <a:rPr lang="x-none" altLang="zh-CN" dirty="0" smtClean="0"/>
              <a:t>, </a:t>
            </a:r>
            <a:r>
              <a:rPr lang="zh-CN" altLang="zh-CN" dirty="0"/>
              <a:t>显然我们还需要让卷积核的数值能够正确地反映</a:t>
            </a:r>
            <a:r>
              <a:rPr lang="zh-CN" altLang="zh-CN" dirty="0" smtClean="0"/>
              <a:t>出</a:t>
            </a:r>
            <a:r>
              <a:rPr lang="zh-CN" altLang="en-US" dirty="0"/>
              <a:t>映射</a:t>
            </a:r>
            <a:r>
              <a:rPr lang="zh-CN" altLang="zh-CN" dirty="0" smtClean="0"/>
              <a:t>的</a:t>
            </a:r>
            <a:r>
              <a:rPr lang="zh-CN" altLang="zh-CN" dirty="0"/>
              <a:t>功能</a:t>
            </a:r>
            <a:r>
              <a:rPr lang="x-none" altLang="zh-CN" dirty="0"/>
              <a:t>, </a:t>
            </a:r>
            <a:r>
              <a:rPr lang="zh-CN" altLang="zh-CN" dirty="0"/>
              <a:t>我们需要根据数据来学</a:t>
            </a:r>
            <a:r>
              <a:rPr lang="zh-CN" altLang="zh-CN" dirty="0" smtClean="0"/>
              <a:t>习</a:t>
            </a:r>
            <a:r>
              <a:rPr lang="zh-CN" altLang="en-US" dirty="0"/>
              <a:t>和</a:t>
            </a:r>
            <a:r>
              <a:rPr lang="zh-CN" altLang="zh-CN" dirty="0" smtClean="0"/>
              <a:t>调</a:t>
            </a:r>
            <a:r>
              <a:rPr lang="zh-CN" altLang="zh-CN" dirty="0"/>
              <a:t>整卷积核</a:t>
            </a:r>
            <a:r>
              <a:rPr lang="x-none" altLang="zh-CN" dirty="0" smtClean="0"/>
              <a:t>, </a:t>
            </a:r>
            <a:r>
              <a:rPr lang="zh-CN" altLang="zh-CN" dirty="0" smtClean="0"/>
              <a:t>我</a:t>
            </a:r>
            <a:r>
              <a:rPr lang="zh-CN" altLang="zh-CN" dirty="0"/>
              <a:t>们使用损失函数来衡量这个函数与真实映射之间的距离</a:t>
            </a:r>
            <a:r>
              <a:rPr lang="x-none" altLang="zh-CN" dirty="0"/>
              <a:t>, </a:t>
            </a:r>
            <a:r>
              <a:rPr lang="zh-CN" altLang="zh-CN" dirty="0"/>
              <a:t>我们希望这个函数取得更小的值</a:t>
            </a:r>
            <a:r>
              <a:rPr lang="x-none" altLang="zh-CN" dirty="0"/>
              <a:t>, </a:t>
            </a:r>
            <a:r>
              <a:rPr lang="zh-CN" altLang="zh-CN" dirty="0"/>
              <a:t>而梯度是方向导数在该方向上能取得最大值</a:t>
            </a:r>
            <a:r>
              <a:rPr lang="x-none" altLang="zh-CN" dirty="0"/>
              <a:t>, </a:t>
            </a:r>
            <a:r>
              <a:rPr lang="zh-CN" altLang="zh-CN" dirty="0"/>
              <a:t>梯度是引导函数更大的方向</a:t>
            </a:r>
            <a:r>
              <a:rPr lang="x-none" altLang="zh-CN" dirty="0"/>
              <a:t>, </a:t>
            </a:r>
            <a:r>
              <a:rPr lang="zh-CN" altLang="zh-CN" dirty="0"/>
              <a:t>为了让函数更小我们需要让函数参数减去梯度</a:t>
            </a:r>
            <a:r>
              <a:rPr lang="x-none" altLang="zh-CN" dirty="0"/>
              <a:t>, </a:t>
            </a:r>
            <a:r>
              <a:rPr lang="zh-CN" altLang="zh-CN" dirty="0"/>
              <a:t>这就是深度学习的关键</a:t>
            </a:r>
            <a:r>
              <a:rPr lang="x-none" altLang="zh-CN" dirty="0"/>
              <a:t>, </a:t>
            </a:r>
            <a:r>
              <a:rPr lang="zh-CN" altLang="zh-CN" dirty="0"/>
              <a:t>梯度下降法。</a:t>
            </a:r>
            <a:endParaRPr lang="en-US" altLang="zh-CN" dirty="0" smtClean="0"/>
          </a:p>
        </p:txBody>
      </p:sp>
      <p:grpSp>
        <p:nvGrpSpPr>
          <p:cNvPr id="11" name="组合 10"/>
          <p:cNvGrpSpPr/>
          <p:nvPr/>
        </p:nvGrpSpPr>
        <p:grpSpPr>
          <a:xfrm>
            <a:off x="2677766" y="3491576"/>
            <a:ext cx="6199103" cy="1680501"/>
            <a:chOff x="2677766" y="3491576"/>
            <a:chExt cx="6199103" cy="1680501"/>
          </a:xfrm>
        </p:grpSpPr>
        <p:sp>
          <p:nvSpPr>
            <p:cNvPr id="2" name="椭圆 1"/>
            <p:cNvSpPr/>
            <p:nvPr/>
          </p:nvSpPr>
          <p:spPr>
            <a:xfrm rot="1334941">
              <a:off x="3074034" y="3933827"/>
              <a:ext cx="628650" cy="12382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3913703" y="4627791"/>
              <a:ext cx="70592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4838699" y="4237266"/>
              <a:ext cx="1704975" cy="78105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CNN</a:t>
              </a:r>
              <a:endParaRPr lang="zh-CN" altLang="en-US" dirty="0">
                <a:solidFill>
                  <a:schemeClr val="tx1"/>
                </a:solidFill>
              </a:endParaRPr>
            </a:p>
          </p:txBody>
        </p:sp>
        <p:sp>
          <p:nvSpPr>
            <p:cNvPr id="9" name="TextBox 8"/>
            <p:cNvSpPr txBox="1"/>
            <p:nvPr/>
          </p:nvSpPr>
          <p:spPr>
            <a:xfrm>
              <a:off x="2677766" y="3491576"/>
              <a:ext cx="1588897" cy="369332"/>
            </a:xfrm>
            <a:prstGeom prst="rect">
              <a:avLst/>
            </a:prstGeom>
            <a:noFill/>
          </p:spPr>
          <p:txBody>
            <a:bodyPr wrap="none" rtlCol="0">
              <a:spAutoFit/>
            </a:bodyPr>
            <a:lstStyle/>
            <a:p>
              <a:r>
                <a:rPr lang="en-US" altLang="zh-CN" dirty="0" smtClean="0"/>
                <a:t>Input Space</a:t>
              </a:r>
              <a:endParaRPr lang="zh-CN" altLang="en-US" dirty="0"/>
            </a:p>
          </p:txBody>
        </p:sp>
        <p:sp>
          <p:nvSpPr>
            <p:cNvPr id="21" name="椭圆 20"/>
            <p:cNvSpPr/>
            <p:nvPr/>
          </p:nvSpPr>
          <p:spPr>
            <a:xfrm rot="19206907">
              <a:off x="7506678" y="3933826"/>
              <a:ext cx="976759" cy="12382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7113245" y="3491576"/>
              <a:ext cx="1763624" cy="369332"/>
            </a:xfrm>
            <a:prstGeom prst="rect">
              <a:avLst/>
            </a:prstGeom>
            <a:noFill/>
          </p:spPr>
          <p:txBody>
            <a:bodyPr wrap="none" rtlCol="0">
              <a:spAutoFit/>
            </a:bodyPr>
            <a:lstStyle/>
            <a:p>
              <a:r>
                <a:rPr lang="en-US" altLang="zh-CN" dirty="0" smtClean="0"/>
                <a:t>Output Space</a:t>
              </a:r>
              <a:endParaRPr lang="zh-CN" altLang="en-US" dirty="0"/>
            </a:p>
          </p:txBody>
        </p:sp>
        <p:cxnSp>
          <p:nvCxnSpPr>
            <p:cNvPr id="25" name="直接箭头连接符 24"/>
            <p:cNvCxnSpPr/>
            <p:nvPr/>
          </p:nvCxnSpPr>
          <p:spPr>
            <a:xfrm>
              <a:off x="6695538" y="4635956"/>
              <a:ext cx="70592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0361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dirty="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池化</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8</a:t>
            </a:fld>
            <a:endParaRPr lang="zh-CN" altLang="en-US"/>
          </a:p>
        </p:txBody>
      </p:sp>
      <p:sp>
        <p:nvSpPr>
          <p:cNvPr id="8" name="TextBox 7"/>
          <p:cNvSpPr txBox="1"/>
          <p:nvPr/>
        </p:nvSpPr>
        <p:spPr>
          <a:xfrm>
            <a:off x="473710" y="891540"/>
            <a:ext cx="11305540" cy="1754326"/>
          </a:xfrm>
          <a:prstGeom prst="rect">
            <a:avLst/>
          </a:prstGeom>
          <a:noFill/>
        </p:spPr>
        <p:txBody>
          <a:bodyPr wrap="square" rtlCol="0">
            <a:spAutoFit/>
          </a:bodyPr>
          <a:lstStyle/>
          <a:p>
            <a:pPr>
              <a:lnSpc>
                <a:spcPct val="150000"/>
              </a:lnSpc>
            </a:pPr>
            <a:r>
              <a:rPr lang="en-US" altLang="zh-CN" dirty="0" smtClean="0"/>
              <a:t>      </a:t>
            </a:r>
            <a:r>
              <a:rPr lang="zh-CN" altLang="en-US" dirty="0" smtClean="0"/>
              <a:t>池化也是卷积神经网络中的很重要的操作</a:t>
            </a:r>
            <a:r>
              <a:rPr lang="en-US" altLang="zh-CN" dirty="0" smtClean="0"/>
              <a:t>, </a:t>
            </a:r>
            <a:r>
              <a:rPr lang="zh-CN" altLang="en-US" dirty="0" smtClean="0"/>
              <a:t>其主要的功能有两点</a:t>
            </a:r>
            <a:r>
              <a:rPr lang="en-US" altLang="zh-CN" dirty="0" smtClean="0"/>
              <a:t>: 1). </a:t>
            </a:r>
            <a:r>
              <a:rPr lang="zh-CN" altLang="en-US" dirty="0" smtClean="0"/>
              <a:t>对数据进行压缩和降维</a:t>
            </a:r>
            <a:r>
              <a:rPr lang="en-US" altLang="zh-CN" dirty="0" smtClean="0"/>
              <a:t>; 2). </a:t>
            </a:r>
            <a:r>
              <a:rPr lang="zh-CN" altLang="en-US" dirty="0" smtClean="0"/>
              <a:t>通过缩小尺寸来提升感受野</a:t>
            </a:r>
            <a:r>
              <a:rPr lang="en-US" altLang="zh-CN" dirty="0" smtClean="0"/>
              <a:t>; </a:t>
            </a:r>
            <a:r>
              <a:rPr lang="zh-CN" altLang="en-US" dirty="0" smtClean="0"/>
              <a:t>第一点在于</a:t>
            </a:r>
            <a:r>
              <a:rPr lang="en-US" altLang="zh-CN" dirty="0" smtClean="0"/>
              <a:t>, </a:t>
            </a:r>
            <a:r>
              <a:rPr lang="zh-CN" altLang="en-US" dirty="0" smtClean="0"/>
              <a:t>池化能够通过融合池化域内的信息来缩减特征图尺寸</a:t>
            </a:r>
            <a:r>
              <a:rPr lang="en-US" altLang="zh-CN" dirty="0" smtClean="0"/>
              <a:t>; </a:t>
            </a:r>
            <a:r>
              <a:rPr lang="zh-CN" altLang="en-US" dirty="0" smtClean="0"/>
              <a:t>第二点在于</a:t>
            </a:r>
            <a:r>
              <a:rPr lang="en-US" altLang="zh-CN" dirty="0" smtClean="0"/>
              <a:t>, </a:t>
            </a:r>
            <a:r>
              <a:rPr lang="zh-CN" altLang="en-US" dirty="0" smtClean="0"/>
              <a:t>缩减了尺寸后的单个特征信息点代表的是原来的池化域内的多个信息点</a:t>
            </a:r>
            <a:r>
              <a:rPr lang="en-US" altLang="zh-CN" dirty="0" smtClean="0"/>
              <a:t>, </a:t>
            </a:r>
            <a:r>
              <a:rPr lang="zh-CN" altLang="en-US" dirty="0" smtClean="0"/>
              <a:t>所以有一个感受野的提升。池化主要分为两种</a:t>
            </a:r>
            <a:r>
              <a:rPr lang="en-US" altLang="zh-CN" dirty="0" smtClean="0"/>
              <a:t>, </a:t>
            </a:r>
            <a:r>
              <a:rPr lang="zh-CN" altLang="en-US" dirty="0" smtClean="0"/>
              <a:t>平均池化和最大池化</a:t>
            </a:r>
            <a:r>
              <a:rPr lang="en-US" altLang="zh-CN" dirty="0" smtClean="0"/>
              <a:t>:</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422" y="2326216"/>
            <a:ext cx="5944115" cy="3920068"/>
          </a:xfrm>
          <a:prstGeom prst="rect">
            <a:avLst/>
          </a:prstGeom>
        </p:spPr>
      </p:pic>
    </p:spTree>
    <p:extLst>
      <p:ext uri="{BB962C8B-B14F-4D97-AF65-F5344CB8AC3E}">
        <p14:creationId xmlns:p14="http://schemas.microsoft.com/office/powerpoint/2010/main" val="2521921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9" name="任意多边形: 形状 18"/>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17" name="任意多边形: 形状 16"/>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0" name="矩形: 圆角 19"/>
          <p:cNvSpPr/>
          <p:nvPr/>
        </p:nvSpPr>
        <p:spPr>
          <a:xfrm>
            <a:off x="196215" y="196215"/>
            <a:ext cx="11859895" cy="6466205"/>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200">
              <a:solidFill>
                <a:schemeClr val="tx1"/>
              </a:solidFill>
              <a:latin typeface="Arial" panose="020B0604020202020204" pitchFamily="34" charset="0"/>
              <a:cs typeface="Arial" panose="020B0604020202020204" pitchFamily="34" charset="0"/>
            </a:endParaRPr>
          </a:p>
        </p:txBody>
      </p:sp>
      <p:grpSp>
        <p:nvGrpSpPr>
          <p:cNvPr id="29" name="组合 28"/>
          <p:cNvGrpSpPr/>
          <p:nvPr/>
        </p:nvGrpSpPr>
        <p:grpSpPr>
          <a:xfrm>
            <a:off x="473075" y="0"/>
            <a:ext cx="11306175" cy="891540"/>
            <a:chOff x="755" y="-323"/>
            <a:chExt cx="17805" cy="1404"/>
          </a:xfrm>
        </p:grpSpPr>
        <p:cxnSp>
          <p:nvCxnSpPr>
            <p:cNvPr id="22" name="直接连接符 21"/>
            <p:cNvCxnSpPr/>
            <p:nvPr/>
          </p:nvCxnSpPr>
          <p:spPr>
            <a:xfrm>
              <a:off x="755" y="1081"/>
              <a:ext cx="17805"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56" y="501"/>
              <a:ext cx="3090"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pc="75" dirty="0" smtClean="0">
                  <a:solidFill>
                    <a:schemeClr val="bg1"/>
                  </a:solidFill>
                  <a:latin typeface="微软雅黑" panose="020B0503020204020204" charset="-122"/>
                  <a:ea typeface="微软雅黑" panose="020B0503020204020204" charset="-122"/>
                  <a:sym typeface="+mn-ea"/>
                </a:rPr>
                <a:t>激活函数</a:t>
              </a:r>
              <a:endParaRPr lang="zh-CN" altLang="en-US" spc="75" dirty="0">
                <a:solidFill>
                  <a:schemeClr val="bg1"/>
                </a:solidFill>
                <a:latin typeface="微软雅黑" panose="020B0503020204020204" charset="-122"/>
                <a:ea typeface="微软雅黑" panose="020B0503020204020204" charset="-122"/>
                <a:sym typeface="+mn-ea"/>
              </a:endParaRPr>
            </a:p>
          </p:txBody>
        </p:sp>
        <p:grpSp>
          <p:nvGrpSpPr>
            <p:cNvPr id="26" name="组合 25"/>
            <p:cNvGrpSpPr/>
            <p:nvPr/>
          </p:nvGrpSpPr>
          <p:grpSpPr>
            <a:xfrm rot="5400000">
              <a:off x="1254" y="-323"/>
              <a:ext cx="621" cy="621"/>
              <a:chOff x="-87355" y="2468254"/>
              <a:chExt cx="887453" cy="887453"/>
            </a:xfrm>
          </p:grpSpPr>
          <p:sp>
            <p:nvSpPr>
              <p:cNvPr id="27" name="直角三角形 26"/>
              <p:cNvSpPr/>
              <p:nvPr/>
            </p:nvSpPr>
            <p:spPr>
              <a:xfrm rot="13500000">
                <a:off x="48016" y="2610672"/>
                <a:ext cx="616714" cy="616714"/>
              </a:xfrm>
              <a:prstGeom prst="rtTriangle">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sp>
            <p:nvSpPr>
              <p:cNvPr id="28" name="直角三角形 27"/>
              <p:cNvSpPr/>
              <p:nvPr/>
            </p:nvSpPr>
            <p:spPr>
              <a:xfrm rot="13500000">
                <a:off x="-87355" y="2468254"/>
                <a:ext cx="887453" cy="887453"/>
              </a:xfrm>
              <a:prstGeom prst="rtTriangle">
                <a:avLst/>
              </a:prstGeom>
              <a:noFill/>
              <a:ln>
                <a:solidFill>
                  <a:srgbClr val="004F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等线" panose="02010600030101010101" charset="-122"/>
                  <a:ea typeface="等线" panose="02010600030101010101" charset="-122"/>
                </a:endParaRPr>
              </a:p>
            </p:txBody>
          </p:sp>
        </p:grpSp>
      </p:grpSp>
      <p:sp>
        <p:nvSpPr>
          <p:cNvPr id="3" name="灯片编号占位符 2"/>
          <p:cNvSpPr>
            <a:spLocks noGrp="1"/>
          </p:cNvSpPr>
          <p:nvPr>
            <p:ph type="sldNum" sz="quarter" idx="12"/>
          </p:nvPr>
        </p:nvSpPr>
        <p:spPr/>
        <p:txBody>
          <a:bodyPr/>
          <a:lstStyle/>
          <a:p>
            <a:fld id="{49AE70B2-8BF9-45C0-BB95-33D1B9D3A854}" type="slidenum">
              <a:rPr lang="zh-CN" altLang="en-US" smtClean="0"/>
              <a:t>9</a:t>
            </a:fld>
            <a:endParaRPr lang="zh-CN" altLang="en-US"/>
          </a:p>
        </p:txBody>
      </p:sp>
      <p:sp>
        <p:nvSpPr>
          <p:cNvPr id="18" name="TextBox 17"/>
          <p:cNvSpPr txBox="1"/>
          <p:nvPr/>
        </p:nvSpPr>
        <p:spPr>
          <a:xfrm>
            <a:off x="473710" y="891540"/>
            <a:ext cx="11305540" cy="1338828"/>
          </a:xfrm>
          <a:prstGeom prst="rect">
            <a:avLst/>
          </a:prstGeom>
          <a:noFill/>
        </p:spPr>
        <p:txBody>
          <a:bodyPr wrap="square" rtlCol="0">
            <a:spAutoFit/>
          </a:bodyPr>
          <a:lstStyle/>
          <a:p>
            <a:pPr>
              <a:lnSpc>
                <a:spcPct val="150000"/>
              </a:lnSpc>
            </a:pPr>
            <a:r>
              <a:rPr lang="en-US" altLang="zh-CN" dirty="0" smtClean="0"/>
              <a:t>      </a:t>
            </a:r>
            <a:r>
              <a:rPr lang="zh-CN" altLang="en-US" dirty="0" smtClean="0"/>
              <a:t>激活函数主要作用在于在卷积神经网络中引入非线性</a:t>
            </a:r>
            <a:r>
              <a:rPr lang="en-US" altLang="zh-CN" dirty="0" smtClean="0"/>
              <a:t>, </a:t>
            </a:r>
            <a:r>
              <a:rPr lang="zh-CN" altLang="en-US" dirty="0" smtClean="0"/>
              <a:t>激活函数与卷积等算子组合</a:t>
            </a:r>
            <a:r>
              <a:rPr lang="en-US" altLang="zh-CN" dirty="0" smtClean="0"/>
              <a:t>, </a:t>
            </a:r>
            <a:r>
              <a:rPr lang="zh-CN" altLang="en-US" dirty="0" smtClean="0"/>
              <a:t>能够使得卷积算子的非线性表达能力提升</a:t>
            </a:r>
            <a:r>
              <a:rPr lang="en-US" altLang="zh-CN" dirty="0" smtClean="0"/>
              <a:t>, </a:t>
            </a:r>
            <a:r>
              <a:rPr lang="zh-CN" altLang="en-US" dirty="0"/>
              <a:t>不同</a:t>
            </a:r>
            <a:r>
              <a:rPr lang="zh-CN" altLang="en-US" dirty="0" smtClean="0"/>
              <a:t>的激活函数有着不同的用处。例如</a:t>
            </a:r>
            <a:r>
              <a:rPr lang="en-US" altLang="zh-CN" dirty="0" smtClean="0"/>
              <a:t>, Sigmoid </a:t>
            </a:r>
            <a:r>
              <a:rPr lang="zh-CN" altLang="en-US" dirty="0" smtClean="0"/>
              <a:t>和 </a:t>
            </a:r>
            <a:r>
              <a:rPr lang="en-US" altLang="zh-CN" dirty="0" smtClean="0"/>
              <a:t>Softmax </a:t>
            </a:r>
            <a:r>
              <a:rPr lang="zh-CN" altLang="en-US" dirty="0" smtClean="0"/>
              <a:t>一般用于最后一层的分类概率获取</a:t>
            </a:r>
            <a:r>
              <a:rPr lang="en-US" altLang="zh-CN" dirty="0"/>
              <a:t>;</a:t>
            </a:r>
            <a:r>
              <a:rPr lang="en-US" altLang="zh-CN" dirty="0" smtClean="0"/>
              <a:t> </a:t>
            </a:r>
            <a:r>
              <a:rPr lang="zh-CN" altLang="en-US" dirty="0" smtClean="0"/>
              <a:t>而 </a:t>
            </a:r>
            <a:r>
              <a:rPr lang="en-US" altLang="zh-CN" dirty="0" smtClean="0"/>
              <a:t>ReLU </a:t>
            </a:r>
            <a:r>
              <a:rPr lang="zh-CN" altLang="en-US" dirty="0" smtClean="0"/>
              <a:t>则一般用于中间层的正则</a:t>
            </a:r>
            <a:r>
              <a:rPr lang="en-US" altLang="zh-CN" dirty="0" smtClean="0"/>
              <a:t>, </a:t>
            </a:r>
            <a:r>
              <a:rPr lang="zh-CN" altLang="en-US" dirty="0" smtClean="0"/>
              <a:t>从而提升整个神经网络的收敛速度。</a:t>
            </a:r>
            <a:endParaRPr lang="en-US" altLang="zh-CN" dirty="0" smtClean="0"/>
          </a:p>
        </p:txBody>
      </p:sp>
      <mc:AlternateContent xmlns:mc="http://schemas.openxmlformats.org/markup-compatibility/2006">
        <mc:Choice xmlns:a14="http://schemas.microsoft.com/office/drawing/2010/main" Requires="a14">
          <p:sp>
            <p:nvSpPr>
              <p:cNvPr id="2" name="TextBox 1"/>
              <p:cNvSpPr txBox="1"/>
              <p:nvPr/>
            </p:nvSpPr>
            <p:spPr>
              <a:xfrm>
                <a:off x="867747" y="2413908"/>
                <a:ext cx="2704458" cy="634854"/>
              </a:xfrm>
              <a:prstGeom prst="rect">
                <a:avLst/>
              </a:prstGeom>
              <a:noFill/>
            </p:spPr>
            <p:txBody>
              <a:bodyPr wrap="none" rtlCol="0">
                <a:spAutoFit/>
              </a:bodyPr>
              <a:lstStyle/>
              <a:p>
                <a:r>
                  <a:rPr lang="en-US" altLang="zh-CN" dirty="0" smtClean="0"/>
                  <a:t>Softmax:</a:t>
                </a:r>
                <a14:m>
                  <m:oMath xmlns:m="http://schemas.openxmlformats.org/officeDocument/2006/math">
                    <m:r>
                      <a:rPr lang="en-US" altLang="zh-CN" i="1"/>
                      <m:t>𝜎</m:t>
                    </m:r>
                    <m:sSub>
                      <m:sSubPr>
                        <m:ctrlPr>
                          <a:rPr lang="zh-CN" altLang="zh-CN" i="1"/>
                        </m:ctrlPr>
                      </m:sSubPr>
                      <m:e>
                        <m:d>
                          <m:dPr>
                            <m:ctrlPr>
                              <a:rPr lang="zh-CN" altLang="zh-CN" i="1"/>
                            </m:ctrlPr>
                          </m:dPr>
                          <m:e>
                            <m:r>
                              <a:rPr lang="en-US" altLang="zh-CN" i="1"/>
                              <m:t>𝑌</m:t>
                            </m:r>
                          </m:e>
                        </m:d>
                      </m:e>
                      <m:sub>
                        <m:r>
                          <a:rPr lang="en-US" altLang="zh-CN" i="1"/>
                          <m:t>𝑖</m:t>
                        </m:r>
                      </m:sub>
                    </m:sSub>
                    <m:r>
                      <a:rPr lang="en-US" altLang="zh-CN" i="1"/>
                      <m:t>=</m:t>
                    </m:r>
                    <m:f>
                      <m:fPr>
                        <m:ctrlPr>
                          <a:rPr lang="zh-CN" altLang="zh-CN" i="1"/>
                        </m:ctrlPr>
                      </m:fPr>
                      <m:num>
                        <m:sSup>
                          <m:sSupPr>
                            <m:ctrlPr>
                              <a:rPr lang="zh-CN" altLang="zh-CN" i="1"/>
                            </m:ctrlPr>
                          </m:sSupPr>
                          <m:e>
                            <m:r>
                              <a:rPr lang="en-US" altLang="zh-CN" i="1"/>
                              <m:t>𝑒</m:t>
                            </m:r>
                          </m:e>
                          <m:sup>
                            <m:sSub>
                              <m:sSubPr>
                                <m:ctrlPr>
                                  <a:rPr lang="zh-CN" altLang="zh-CN" i="1"/>
                                </m:ctrlPr>
                              </m:sSubPr>
                              <m:e>
                                <m:r>
                                  <a:rPr lang="en-US" altLang="zh-CN" i="1"/>
                                  <m:t>𝑌</m:t>
                                </m:r>
                              </m:e>
                              <m:sub>
                                <m:r>
                                  <a:rPr lang="en-US" altLang="zh-CN" i="1"/>
                                  <m:t>𝑖</m:t>
                                </m:r>
                              </m:sub>
                            </m:sSub>
                          </m:sup>
                        </m:sSup>
                      </m:num>
                      <m:den>
                        <m:nary>
                          <m:naryPr>
                            <m:chr m:val="∑"/>
                            <m:limLoc m:val="undOvr"/>
                            <m:ctrlPr>
                              <a:rPr lang="zh-CN" altLang="zh-CN" i="1"/>
                            </m:ctrlPr>
                          </m:naryPr>
                          <m:sub>
                            <m:r>
                              <a:rPr lang="en-US" altLang="zh-CN" i="1"/>
                              <m:t>𝑗</m:t>
                            </m:r>
                            <m:r>
                              <a:rPr lang="en-US" altLang="zh-CN" i="1"/>
                              <m:t>=1</m:t>
                            </m:r>
                          </m:sub>
                          <m:sup>
                            <m:r>
                              <a:rPr lang="en-US" altLang="zh-CN" i="1"/>
                              <m:t>𝑁</m:t>
                            </m:r>
                          </m:sup>
                          <m:e>
                            <m:sSup>
                              <m:sSupPr>
                                <m:ctrlPr>
                                  <a:rPr lang="zh-CN" altLang="zh-CN" i="1"/>
                                </m:ctrlPr>
                              </m:sSupPr>
                              <m:e>
                                <m:r>
                                  <a:rPr lang="en-US" altLang="zh-CN" i="1"/>
                                  <m:t>𝑒</m:t>
                                </m:r>
                              </m:e>
                              <m:sup>
                                <m:sSub>
                                  <m:sSubPr>
                                    <m:ctrlPr>
                                      <a:rPr lang="zh-CN" altLang="zh-CN" i="1"/>
                                    </m:ctrlPr>
                                  </m:sSubPr>
                                  <m:e>
                                    <m:r>
                                      <a:rPr lang="en-US" altLang="zh-CN" i="1"/>
                                      <m:t>𝑌</m:t>
                                    </m:r>
                                  </m:e>
                                  <m:sub>
                                    <m:r>
                                      <a:rPr lang="en-US" altLang="zh-CN" i="1"/>
                                      <m:t>𝑗</m:t>
                                    </m:r>
                                  </m:sub>
                                </m:sSub>
                              </m:sup>
                            </m:sSup>
                          </m:e>
                        </m:nary>
                      </m:den>
                    </m:f>
                  </m:oMath>
                </a14:m>
                <a:endParaRPr lang="zh-CN" altLang="en-US" dirty="0"/>
              </a:p>
            </p:txBody>
          </p:sp>
        </mc:Choice>
        <mc:Fallback>
          <p:sp>
            <p:nvSpPr>
              <p:cNvPr id="2" name="TextBox 1"/>
              <p:cNvSpPr txBox="1">
                <a:spLocks noRot="1" noChangeAspect="1" noMove="1" noResize="1" noEditPoints="1" noAdjustHandles="1" noChangeArrowheads="1" noChangeShapeType="1" noTextEdit="1"/>
              </p:cNvSpPr>
              <p:nvPr/>
            </p:nvSpPr>
            <p:spPr>
              <a:xfrm>
                <a:off x="867747" y="2413908"/>
                <a:ext cx="2704458" cy="634854"/>
              </a:xfrm>
              <a:prstGeom prst="rect">
                <a:avLst/>
              </a:prstGeom>
              <a:blipFill rotWithShape="1">
                <a:blip r:embed="rId4"/>
                <a:stretch>
                  <a:fillRect l="-18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4889833" y="2484304"/>
                <a:ext cx="2670731" cy="495777"/>
              </a:xfrm>
              <a:prstGeom prst="rect">
                <a:avLst/>
              </a:prstGeom>
              <a:noFill/>
            </p:spPr>
            <p:txBody>
              <a:bodyPr wrap="none" rtlCol="0">
                <a:spAutoFit/>
              </a:bodyPr>
              <a:lstStyle/>
              <a:p>
                <a:r>
                  <a:rPr lang="en-US" altLang="zh-CN" dirty="0" smtClean="0"/>
                  <a:t>Sigmoid: </a:t>
                </a:r>
                <a14:m>
                  <m:oMath xmlns:m="http://schemas.openxmlformats.org/officeDocument/2006/math">
                    <m:r>
                      <a:rPr lang="en-US" altLang="zh-CN" i="1"/>
                      <m:t>𝜎</m:t>
                    </m:r>
                    <m:d>
                      <m:dPr>
                        <m:ctrlPr>
                          <a:rPr lang="zh-CN" altLang="zh-CN" i="1"/>
                        </m:ctrlPr>
                      </m:dPr>
                      <m:e>
                        <m:r>
                          <a:rPr lang="en-US" altLang="zh-CN" b="0" i="1" smtClean="0">
                            <a:latin typeface="Cambria Math"/>
                          </a:rPr>
                          <m:t>𝑋</m:t>
                        </m:r>
                      </m:e>
                    </m:d>
                    <m:r>
                      <a:rPr lang="en-US" altLang="zh-CN" i="1"/>
                      <m:t>=</m:t>
                    </m:r>
                    <m:f>
                      <m:fPr>
                        <m:ctrlPr>
                          <a:rPr lang="zh-CN" altLang="zh-CN" i="1"/>
                        </m:ctrlPr>
                      </m:fPr>
                      <m:num>
                        <m:r>
                          <a:rPr lang="en-US" altLang="zh-CN" i="1"/>
                          <m:t>1</m:t>
                        </m:r>
                      </m:num>
                      <m:den>
                        <m:r>
                          <a:rPr lang="en-US" altLang="zh-CN" i="1"/>
                          <m:t>1+</m:t>
                        </m:r>
                        <m:sSup>
                          <m:sSupPr>
                            <m:ctrlPr>
                              <a:rPr lang="zh-CN" altLang="zh-CN" i="1"/>
                            </m:ctrlPr>
                          </m:sSupPr>
                          <m:e>
                            <m:r>
                              <a:rPr lang="en-US" altLang="zh-CN" i="1"/>
                              <m:t>𝑒</m:t>
                            </m:r>
                          </m:e>
                          <m:sup>
                            <m:r>
                              <a:rPr lang="en-US" altLang="zh-CN" i="1"/>
                              <m:t>−</m:t>
                            </m:r>
                            <m:r>
                              <a:rPr lang="en-US" altLang="zh-CN" b="0" i="1" smtClean="0">
                                <a:latin typeface="Cambria Math"/>
                              </a:rPr>
                              <m:t>𝑋</m:t>
                            </m:r>
                          </m:sup>
                        </m:sSup>
                      </m:den>
                    </m:f>
                  </m:oMath>
                </a14:m>
                <a:endParaRPr lang="zh-CN" altLang="en-US" dirty="0"/>
              </a:p>
            </p:txBody>
          </p:sp>
        </mc:Choice>
        <mc:Fallback>
          <p:sp>
            <p:nvSpPr>
              <p:cNvPr id="24" name="TextBox 23"/>
              <p:cNvSpPr txBox="1">
                <a:spLocks noRot="1" noChangeAspect="1" noMove="1" noResize="1" noEditPoints="1" noAdjustHandles="1" noChangeArrowheads="1" noChangeShapeType="1" noTextEdit="1"/>
              </p:cNvSpPr>
              <p:nvPr/>
            </p:nvSpPr>
            <p:spPr>
              <a:xfrm>
                <a:off x="4889833" y="2484304"/>
                <a:ext cx="2670731" cy="495777"/>
              </a:xfrm>
              <a:prstGeom prst="rect">
                <a:avLst/>
              </a:prstGeom>
              <a:blipFill rotWithShape="1">
                <a:blip r:embed="rId5"/>
                <a:stretch>
                  <a:fillRect l="-1826" b="-49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8947483" y="2547526"/>
                <a:ext cx="2695803" cy="369332"/>
              </a:xfrm>
              <a:prstGeom prst="rect">
                <a:avLst/>
              </a:prstGeom>
              <a:noFill/>
            </p:spPr>
            <p:txBody>
              <a:bodyPr wrap="none" rtlCol="0">
                <a:spAutoFit/>
              </a:bodyPr>
              <a:lstStyle/>
              <a:p>
                <a:r>
                  <a:rPr lang="en-US" altLang="zh-CN" dirty="0" smtClean="0"/>
                  <a:t>ReLU:</a:t>
                </a:r>
                <a14:m>
                  <m:oMath xmlns:m="http://schemas.openxmlformats.org/officeDocument/2006/math">
                    <m:r>
                      <a:rPr lang="en-US" altLang="zh-CN" b="0" i="0" smtClean="0">
                        <a:latin typeface="Cambria Math"/>
                      </a:rPr>
                      <m:t> </m:t>
                    </m:r>
                    <m:r>
                      <a:rPr lang="en-US" altLang="zh-CN" i="1"/>
                      <m:t>𝜎</m:t>
                    </m:r>
                    <m:d>
                      <m:dPr>
                        <m:ctrlPr>
                          <a:rPr lang="zh-CN" altLang="zh-CN" i="1"/>
                        </m:ctrlPr>
                      </m:dPr>
                      <m:e>
                        <m:r>
                          <a:rPr lang="en-US" altLang="zh-CN" b="0" i="1" smtClean="0">
                            <a:latin typeface="Cambria Math"/>
                          </a:rPr>
                          <m:t>𝑋</m:t>
                        </m:r>
                      </m:e>
                    </m:d>
                    <m:r>
                      <a:rPr lang="en-US" altLang="zh-CN" i="1"/>
                      <m:t>=</m:t>
                    </m:r>
                    <m:r>
                      <m:rPr>
                        <m:sty m:val="p"/>
                      </m:rPr>
                      <a:rPr lang="en-US" altLang="zh-CN"/>
                      <m:t>max</m:t>
                    </m:r>
                    <m:r>
                      <a:rPr lang="en-US" altLang="zh-CN" i="1"/>
                      <m:t>(0, </m:t>
                    </m:r>
                    <m:r>
                      <a:rPr lang="en-US" altLang="zh-CN" b="0" i="1" smtClean="0">
                        <a:latin typeface="Cambria Math"/>
                      </a:rPr>
                      <m:t>𝑋</m:t>
                    </m:r>
                    <m:r>
                      <a:rPr lang="en-US" altLang="zh-CN" i="1"/>
                      <m:t>)</m:t>
                    </m:r>
                  </m:oMath>
                </a14:m>
                <a:endParaRPr lang="zh-CN" altLang="en-US" dirty="0"/>
              </a:p>
            </p:txBody>
          </p:sp>
        </mc:Choice>
        <mc:Fallback>
          <p:sp>
            <p:nvSpPr>
              <p:cNvPr id="25" name="TextBox 24"/>
              <p:cNvSpPr txBox="1">
                <a:spLocks noRot="1" noChangeAspect="1" noMove="1" noResize="1" noEditPoints="1" noAdjustHandles="1" noChangeArrowheads="1" noChangeShapeType="1" noTextEdit="1"/>
              </p:cNvSpPr>
              <p:nvPr/>
            </p:nvSpPr>
            <p:spPr>
              <a:xfrm>
                <a:off x="8947483" y="2547526"/>
                <a:ext cx="2695803" cy="369332"/>
              </a:xfrm>
              <a:prstGeom prst="rect">
                <a:avLst/>
              </a:prstGeom>
              <a:blipFill rotWithShape="1">
                <a:blip r:embed="rId6"/>
                <a:stretch>
                  <a:fillRect l="-2036" t="-8333" b="-26667"/>
                </a:stretch>
              </a:blipFill>
            </p:spPr>
            <p:txBody>
              <a:bodyPr/>
              <a:lstStyle/>
              <a:p>
                <a:r>
                  <a:rPr lang="zh-CN" altLang="en-US">
                    <a:noFill/>
                  </a:rPr>
                  <a:t> </a:t>
                </a:r>
              </a:p>
            </p:txBody>
          </p:sp>
        </mc:Fallback>
      </mc:AlternateContent>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334" y="3418115"/>
            <a:ext cx="3423285" cy="1760136"/>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3791" y="3418115"/>
            <a:ext cx="3344417" cy="2227312"/>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9111" y="3430585"/>
            <a:ext cx="2844239" cy="22148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方正悠宋体加粗"/>
        <a:ea typeface="方正悠宋体加粗"/>
        <a:cs typeface=""/>
      </a:majorFont>
      <a:minorFont>
        <a:latin typeface="方正悠宋体加粗"/>
        <a:ea typeface="方正悠宋体加粗"/>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方正悠宋体加粗"/>
        <a:ea typeface="方正悠宋体加粗"/>
        <a:cs typeface=""/>
      </a:majorFont>
      <a:minorFont>
        <a:latin typeface="方正悠宋体加粗"/>
        <a:ea typeface="方正悠宋体加粗"/>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方正悠宋体加粗"/>
        <a:font script="Hant" typeface="新細明體"/>
        <a:font script="Arab" typeface="方正悠宋体加粗"/>
        <a:font script="Hebr" typeface="方正悠宋体加粗"/>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方正悠宋体加粗"/>
        <a:font script="Uigh" typeface="Microsoft Uighur"/>
        <a:font script="Geor" typeface="Sylfaen"/>
      </a:majorFont>
      <a:minorFont>
        <a:latin typeface="方正悠宋体加粗"/>
        <a:ea typeface=""/>
        <a:cs typeface=""/>
        <a:font script="Jpan" typeface="ＭＳ Ｐゴシック"/>
        <a:font script="Hang" typeface="맑은 고딕"/>
        <a:font script="Hans" typeface="方正悠宋体加粗"/>
        <a:font script="Hant" typeface="新細明體"/>
        <a:font script="Arab" typeface="方正悠宋体加粗"/>
        <a:font script="Hebr" typeface="方正悠宋体加粗"/>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方正悠宋体加粗"/>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方正悠宋体加粗"/>
        <a:font script="Hant" typeface="新細明體"/>
        <a:font script="Arab" typeface="方正悠宋体加粗"/>
        <a:font script="Hebr" typeface="方正悠宋体加粗"/>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方正悠宋体加粗"/>
        <a:font script="Uigh" typeface="Microsoft Uighur"/>
        <a:font script="Geor" typeface="Sylfaen"/>
      </a:majorFont>
      <a:minorFont>
        <a:latin typeface="方正悠宋体加粗"/>
        <a:ea typeface=""/>
        <a:cs typeface=""/>
        <a:font script="Jpan" typeface="ＭＳ Ｐゴシック"/>
        <a:font script="Hang" typeface="맑은 고딕"/>
        <a:font script="Hans" typeface="方正悠宋体加粗"/>
        <a:font script="Hant" typeface="新細明體"/>
        <a:font script="Arab" typeface="方正悠宋体加粗"/>
        <a:font script="Hebr" typeface="方正悠宋体加粗"/>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方正悠宋体加粗"/>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6511</Words>
  <Application>Microsoft Office PowerPoint</Application>
  <PresentationFormat>自定义</PresentationFormat>
  <Paragraphs>472</Paragraphs>
  <Slides>44</Slides>
  <Notes>44</Notes>
  <HiddenSlides>0</HiddenSlides>
  <MMClips>0</MMClips>
  <ScaleCrop>false</ScaleCrop>
  <HeadingPairs>
    <vt:vector size="4" baseType="variant">
      <vt:variant>
        <vt:lpstr>主题</vt:lpstr>
      </vt:variant>
      <vt:variant>
        <vt:i4>2</vt:i4>
      </vt:variant>
      <vt:variant>
        <vt:lpstr>幻灯片标题</vt:lpstr>
      </vt:variant>
      <vt:variant>
        <vt:i4>44</vt:i4>
      </vt:variant>
    </vt:vector>
  </HeadingPairs>
  <TitlesOfParts>
    <vt:vector size="46" baseType="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xb21cn</cp:lastModifiedBy>
  <cp:revision>679</cp:revision>
  <dcterms:created xsi:type="dcterms:W3CDTF">2019-06-19T02:08:00Z</dcterms:created>
  <dcterms:modified xsi:type="dcterms:W3CDTF">2021-05-27T21:17:21Z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KSOTemplateUUID">
    <vt:lpwstr>v1.0_mb_nE9UIiZcKwqBsmnBRNh7VA==</vt:lpwstr>
  </property>
  <property fmtid="{D5CDD505-2E9C-101B-9397-08002B2CF9AE}" pid="4" name="ICV">
    <vt:lpwstr>0BD4A909CC314A8B99D8C27BF949DFE0</vt:lpwstr>
  </property>
  <property fmtid="{D5CDD505-2E9C-101B-9397-08002B2CF9AE}" pid="5" name="KSOSaveFontToCloudKey">
    <vt:lpwstr>344554966_btnclosed</vt:lpwstr>
  </property>
</Properties>
</file>